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7" r:id="rId3"/>
    <p:sldId id="284" r:id="rId5"/>
    <p:sldId id="285" r:id="rId6"/>
    <p:sldId id="256" r:id="rId7"/>
    <p:sldId id="287" r:id="rId8"/>
    <p:sldId id="261" r:id="rId9"/>
    <p:sldId id="258" r:id="rId10"/>
    <p:sldId id="263" r:id="rId11"/>
    <p:sldId id="262" r:id="rId12"/>
    <p:sldId id="297" r:id="rId13"/>
    <p:sldId id="296" r:id="rId14"/>
    <p:sldId id="304" r:id="rId15"/>
    <p:sldId id="289" r:id="rId16"/>
    <p:sldId id="290" r:id="rId17"/>
    <p:sldId id="264" r:id="rId18"/>
    <p:sldId id="291" r:id="rId19"/>
    <p:sldId id="293" r:id="rId20"/>
    <p:sldId id="292" r:id="rId21"/>
    <p:sldId id="294" r:id="rId22"/>
    <p:sldId id="295" r:id="rId23"/>
    <p:sldId id="299" r:id="rId24"/>
    <p:sldId id="301" r:id="rId25"/>
    <p:sldId id="302" r:id="rId26"/>
    <p:sldId id="303" r:id="rId27"/>
    <p:sldId id="300" r:id="rId28"/>
    <p:sldId id="279" r:id="rId29"/>
  </p:sldIdLst>
  <p:sldSz cx="9144000" cy="6858000"/>
  <p:notesSz cx="6858000" cy="9144000"/>
  <p:embeddedFontLst>
    <p:embeddedFont>
      <p:font typeface="Raleway" panose="020B0503030101060003"/>
      <p:regular r:id="rId33"/>
    </p:embeddedFont>
    <p:embeddedFont>
      <p:font typeface="Lato" panose="020F0502020204030203"/>
      <p:regular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font" Target="fonts/font2.fntdata"/><Relationship Id="rId33" Type="http://schemas.openxmlformats.org/officeDocument/2006/relationships/font" Target="fonts/font1.fntdata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/>
        </p:txBody>
      </p:sp>
      <p:sp>
        <p:nvSpPr>
          <p:cNvPr id="11" name="Shape 11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" name="Shape 12"/>
          <p:cNvSpPr/>
          <p:nvPr/>
        </p:nvSpPr>
        <p:spPr>
          <a:xfrm>
            <a:off x="6659861" y="3377550"/>
            <a:ext cx="7218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" name="Shape 13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" name="Shape 14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_1">
    <p:bg>
      <p:bgPr>
        <a:solidFill>
          <a:srgbClr val="2185C5"/>
        </a:solidFill>
        <a:effectLst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Shape 80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Shape 81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Shape 82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Shape 83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" name="Shape 1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9" name="Shape 19"/>
          <p:cNvSpPr/>
          <p:nvPr/>
        </p:nvSpPr>
        <p:spPr>
          <a:xfrm>
            <a:off x="3047704" y="5323800"/>
            <a:ext cx="3047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" name="Shape 20"/>
          <p:cNvSpPr/>
          <p:nvPr/>
        </p:nvSpPr>
        <p:spPr>
          <a:xfrm>
            <a:off x="6096271" y="5323800"/>
            <a:ext cx="3047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1" name="Shape 21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" name="Shape 22"/>
          <p:cNvSpPr txBox="1"/>
          <p:nvPr>
            <p:ph type="sldNum" idx="12"/>
          </p:nvPr>
        </p:nvSpPr>
        <p:spPr>
          <a:xfrm>
            <a:off x="-125" y="6440375"/>
            <a:ext cx="91440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▷"/>
              <a:defRPr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4pPr>
            <a:lvl5pPr marL="2286000" lvl="4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5pPr>
            <a:lvl6pPr marL="2743200" lvl="5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6pPr>
            <a:lvl7pPr marL="3200400" lvl="6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7pPr>
            <a:lvl8pPr marL="3657600" lvl="7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9pPr>
          </a:lstStyle>
          <a:p/>
        </p:txBody>
      </p:sp>
      <p:sp>
        <p:nvSpPr>
          <p:cNvPr id="25" name="Shape 25"/>
          <p:cNvSpPr txBox="1"/>
          <p:nvPr/>
        </p:nvSpPr>
        <p:spPr>
          <a:xfrm>
            <a:off x="3593400" y="1575225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 b="1">
                <a:solidFill>
                  <a:srgbClr val="97ABBC"/>
                </a:solidFill>
              </a:rPr>
              <a:t>“</a:t>
            </a:r>
            <a:endParaRPr sz="9600" b="1">
              <a:solidFill>
                <a:srgbClr val="97ABBC"/>
              </a:solidFill>
            </a:endParaRPr>
          </a:p>
        </p:txBody>
      </p:sp>
      <p:sp>
        <p:nvSpPr>
          <p:cNvPr id="26" name="Shape 26"/>
          <p:cNvSpPr/>
          <p:nvPr/>
        </p:nvSpPr>
        <p:spPr>
          <a:xfrm>
            <a:off x="5723283" y="2132900"/>
            <a:ext cx="17103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" name="Shape 27"/>
          <p:cNvSpPr/>
          <p:nvPr/>
        </p:nvSpPr>
        <p:spPr>
          <a:xfrm>
            <a:off x="7434177" y="2132900"/>
            <a:ext cx="17103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" name="Shape 28"/>
          <p:cNvSpPr/>
          <p:nvPr/>
        </p:nvSpPr>
        <p:spPr>
          <a:xfrm>
            <a:off x="0" y="2132900"/>
            <a:ext cx="17103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" name="Shape 29"/>
          <p:cNvSpPr/>
          <p:nvPr/>
        </p:nvSpPr>
        <p:spPr>
          <a:xfrm>
            <a:off x="1710425" y="2132900"/>
            <a:ext cx="17103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" name="Shape 30"/>
          <p:cNvSpPr txBox="1"/>
          <p:nvPr>
            <p:ph type="sldNum" idx="12"/>
          </p:nvPr>
        </p:nvSpPr>
        <p:spPr>
          <a:xfrm>
            <a:off x="-125" y="6440375"/>
            <a:ext cx="91440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▷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4" name="Shape 34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5" name="Shape 35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" name="Shape 36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Shape 37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8" name="Shape 38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2" name="Shape 42"/>
          <p:cNvSpPr txBox="1"/>
          <p:nvPr>
            <p:ph type="body" idx="2"/>
          </p:nvPr>
        </p:nvSpPr>
        <p:spPr>
          <a:xfrm>
            <a:off x="4219456" y="1600200"/>
            <a:ext cx="31368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3" name="Shape 43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" name="Shape 44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" name="Shape 45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6" name="Shape 46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7" name="Shape 47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0" name="Shape 50"/>
          <p:cNvSpPr txBox="1"/>
          <p:nvPr>
            <p:ph type="body" idx="1"/>
          </p:nvPr>
        </p:nvSpPr>
        <p:spPr>
          <a:xfrm>
            <a:off x="893700" y="1600200"/>
            <a:ext cx="23712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1" name="Shape 51"/>
          <p:cNvSpPr txBox="1"/>
          <p:nvPr>
            <p:ph type="body" idx="2"/>
          </p:nvPr>
        </p:nvSpPr>
        <p:spPr>
          <a:xfrm>
            <a:off x="3386404" y="1600200"/>
            <a:ext cx="23712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2" name="Shape 52"/>
          <p:cNvSpPr txBox="1"/>
          <p:nvPr>
            <p:ph type="body" idx="3"/>
          </p:nvPr>
        </p:nvSpPr>
        <p:spPr>
          <a:xfrm>
            <a:off x="5879107" y="1600200"/>
            <a:ext cx="23712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3" name="Shape 53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Shape 54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Shape 55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Shape 56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Shape 57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60" name="Shape 60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Shape 61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Shape 62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Shape 63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Shape 64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body" idx="1"/>
          </p:nvPr>
        </p:nvSpPr>
        <p:spPr>
          <a:xfrm>
            <a:off x="893700" y="6199950"/>
            <a:ext cx="6462600" cy="4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Clr>
                <a:srgbClr val="2185C5"/>
              </a:buClr>
              <a:buSzPts val="1400"/>
              <a:buNone/>
              <a:defRPr sz="1400">
                <a:solidFill>
                  <a:srgbClr val="2185C5"/>
                </a:solidFill>
              </a:defRPr>
            </a:lvl1pPr>
          </a:lstStyle>
          <a:p/>
        </p:txBody>
      </p:sp>
      <p:sp>
        <p:nvSpPr>
          <p:cNvPr id="67" name="Shape 67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Shape 68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Shape 69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Shape 70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Shape 71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2185C5"/>
                </a:solidFill>
              </a:defRPr>
            </a:lvl1pPr>
            <a:lvl2pPr lvl="1">
              <a:buNone/>
              <a:defRPr>
                <a:solidFill>
                  <a:srgbClr val="2185C5"/>
                </a:solidFill>
              </a:defRPr>
            </a:lvl2pPr>
            <a:lvl3pPr lvl="2">
              <a:buNone/>
              <a:defRPr>
                <a:solidFill>
                  <a:srgbClr val="2185C5"/>
                </a:solidFill>
              </a:defRPr>
            </a:lvl3pPr>
            <a:lvl4pPr lvl="3">
              <a:buNone/>
              <a:defRPr>
                <a:solidFill>
                  <a:srgbClr val="2185C5"/>
                </a:solidFill>
              </a:defRPr>
            </a:lvl4pPr>
            <a:lvl5pPr lvl="4">
              <a:buNone/>
              <a:defRPr>
                <a:solidFill>
                  <a:srgbClr val="2185C5"/>
                </a:solidFill>
              </a:defRPr>
            </a:lvl5pPr>
            <a:lvl6pPr lvl="5">
              <a:buNone/>
              <a:defRPr>
                <a:solidFill>
                  <a:srgbClr val="2185C5"/>
                </a:solidFill>
              </a:defRPr>
            </a:lvl6pPr>
            <a:lvl7pPr lvl="6">
              <a:buNone/>
              <a:defRPr>
                <a:solidFill>
                  <a:srgbClr val="2185C5"/>
                </a:solidFill>
              </a:defRPr>
            </a:lvl7pPr>
            <a:lvl8pPr lvl="7">
              <a:buNone/>
              <a:defRPr>
                <a:solidFill>
                  <a:srgbClr val="2185C5"/>
                </a:solidFill>
              </a:defRPr>
            </a:lvl8pPr>
            <a:lvl9pPr lvl="8">
              <a:buNone/>
              <a:defRPr>
                <a:solidFill>
                  <a:srgbClr val="2185C5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Shape 74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Shape 75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Shape 76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Shape 77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 panose="020B0503030101060003"/>
              <a:buNone/>
              <a:defRPr sz="3600">
                <a:solidFill>
                  <a:srgbClr val="97ABBC"/>
                </a:solidFill>
                <a:latin typeface="Raleway" panose="020B0503030101060003"/>
                <a:ea typeface="Raleway" panose="020B0503030101060003"/>
                <a:cs typeface="Raleway" panose="020B0503030101060003"/>
                <a:sym typeface="Raleway" panose="020B0503030101060003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 panose="020B0503030101060003"/>
              <a:buNone/>
              <a:defRPr sz="3600">
                <a:solidFill>
                  <a:srgbClr val="97ABBC"/>
                </a:solidFill>
                <a:latin typeface="Raleway" panose="020B0503030101060003"/>
                <a:ea typeface="Raleway" panose="020B0503030101060003"/>
                <a:cs typeface="Raleway" panose="020B0503030101060003"/>
                <a:sym typeface="Raleway" panose="020B0503030101060003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 panose="020B0503030101060003"/>
              <a:buNone/>
              <a:defRPr sz="3600">
                <a:solidFill>
                  <a:srgbClr val="97ABBC"/>
                </a:solidFill>
                <a:latin typeface="Raleway" panose="020B0503030101060003"/>
                <a:ea typeface="Raleway" panose="020B0503030101060003"/>
                <a:cs typeface="Raleway" panose="020B0503030101060003"/>
                <a:sym typeface="Raleway" panose="020B0503030101060003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 panose="020B0503030101060003"/>
              <a:buNone/>
              <a:defRPr sz="3600">
                <a:solidFill>
                  <a:srgbClr val="97ABBC"/>
                </a:solidFill>
                <a:latin typeface="Raleway" panose="020B0503030101060003"/>
                <a:ea typeface="Raleway" panose="020B0503030101060003"/>
                <a:cs typeface="Raleway" panose="020B0503030101060003"/>
                <a:sym typeface="Raleway" panose="020B0503030101060003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 panose="020B0503030101060003"/>
              <a:buNone/>
              <a:defRPr sz="3600">
                <a:solidFill>
                  <a:srgbClr val="97ABBC"/>
                </a:solidFill>
                <a:latin typeface="Raleway" panose="020B0503030101060003"/>
                <a:ea typeface="Raleway" panose="020B0503030101060003"/>
                <a:cs typeface="Raleway" panose="020B0503030101060003"/>
                <a:sym typeface="Raleway" panose="020B0503030101060003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 panose="020B0503030101060003"/>
              <a:buNone/>
              <a:defRPr sz="3600">
                <a:solidFill>
                  <a:srgbClr val="97ABBC"/>
                </a:solidFill>
                <a:latin typeface="Raleway" panose="020B0503030101060003"/>
                <a:ea typeface="Raleway" panose="020B0503030101060003"/>
                <a:cs typeface="Raleway" panose="020B0503030101060003"/>
                <a:sym typeface="Raleway" panose="020B0503030101060003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 panose="020B0503030101060003"/>
              <a:buNone/>
              <a:defRPr sz="3600">
                <a:solidFill>
                  <a:srgbClr val="97ABBC"/>
                </a:solidFill>
                <a:latin typeface="Raleway" panose="020B0503030101060003"/>
                <a:ea typeface="Raleway" panose="020B0503030101060003"/>
                <a:cs typeface="Raleway" panose="020B0503030101060003"/>
                <a:sym typeface="Raleway" panose="020B0503030101060003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 panose="020B0503030101060003"/>
              <a:buNone/>
              <a:defRPr sz="3600">
                <a:solidFill>
                  <a:srgbClr val="97ABBC"/>
                </a:solidFill>
                <a:latin typeface="Raleway" panose="020B0503030101060003"/>
                <a:ea typeface="Raleway" panose="020B0503030101060003"/>
                <a:cs typeface="Raleway" panose="020B0503030101060003"/>
                <a:sym typeface="Raleway" panose="020B0503030101060003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 panose="020B0503030101060003"/>
              <a:buNone/>
              <a:defRPr sz="3600">
                <a:solidFill>
                  <a:srgbClr val="97ABBC"/>
                </a:solidFill>
                <a:latin typeface="Raleway" panose="020B0503030101060003"/>
                <a:ea typeface="Raleway" panose="020B0503030101060003"/>
                <a:cs typeface="Raleway" panose="020B0503030101060003"/>
                <a:sym typeface="Raleway" panose="020B0503030101060003"/>
              </a:defRPr>
            </a:lvl9pPr>
          </a:lstStyle>
          <a:p/>
        </p:txBody>
      </p:sp>
      <p:sp>
        <p:nvSpPr>
          <p:cNvPr id="7" name="Shape 7"/>
          <p:cNvSpPr txBox="1"/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3000"/>
              <a:buFont typeface="Lato" panose="020F0502020204030203"/>
              <a:buChar char="▷"/>
              <a:defRPr sz="3000">
                <a:solidFill>
                  <a:srgbClr val="677480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 panose="020F0502020204030203"/>
              <a:buChar char="○"/>
              <a:defRPr sz="2400">
                <a:solidFill>
                  <a:srgbClr val="677480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 panose="020F0502020204030203"/>
              <a:buChar char="■"/>
              <a:defRPr sz="2400">
                <a:solidFill>
                  <a:srgbClr val="677480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 panose="020F0502020204030203"/>
              <a:buChar char="●"/>
              <a:defRPr sz="1800">
                <a:solidFill>
                  <a:srgbClr val="677480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 panose="020F0502020204030203"/>
              <a:buChar char="○"/>
              <a:defRPr sz="1800">
                <a:solidFill>
                  <a:srgbClr val="677480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 panose="020F0502020204030203"/>
              <a:buChar char="■"/>
              <a:defRPr sz="1800">
                <a:solidFill>
                  <a:srgbClr val="677480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 panose="020F0502020204030203"/>
              <a:buChar char="●"/>
              <a:defRPr sz="1800">
                <a:solidFill>
                  <a:srgbClr val="677480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 panose="020F0502020204030203"/>
              <a:buChar char="○"/>
              <a:defRPr sz="1800">
                <a:solidFill>
                  <a:srgbClr val="677480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 panose="020F0502020204030203"/>
              <a:buChar char="■"/>
              <a:defRPr sz="1800">
                <a:solidFill>
                  <a:srgbClr val="677480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/>
        </p:txBody>
      </p:sp>
      <p:sp>
        <p:nvSpPr>
          <p:cNvPr id="8" name="Shape 8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97ABBC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lvl="1" algn="r">
              <a:buNone/>
              <a:defRPr sz="1300">
                <a:solidFill>
                  <a:srgbClr val="97ABBC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lvl="2" algn="r">
              <a:buNone/>
              <a:defRPr sz="1300">
                <a:solidFill>
                  <a:srgbClr val="97ABBC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lvl="3" algn="r">
              <a:buNone/>
              <a:defRPr sz="1300">
                <a:solidFill>
                  <a:srgbClr val="97ABBC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lvl="4" algn="r">
              <a:buNone/>
              <a:defRPr sz="1300">
                <a:solidFill>
                  <a:srgbClr val="97ABBC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lvl="5" algn="r">
              <a:buNone/>
              <a:defRPr sz="1300">
                <a:solidFill>
                  <a:srgbClr val="97ABBC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lvl="6" algn="r">
              <a:buNone/>
              <a:defRPr sz="1300">
                <a:solidFill>
                  <a:srgbClr val="97ABBC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lvl="7" algn="r">
              <a:buNone/>
              <a:defRPr sz="1300">
                <a:solidFill>
                  <a:srgbClr val="97ABBC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lvl="8" algn="r">
              <a:buNone/>
              <a:defRPr sz="1300">
                <a:solidFill>
                  <a:srgbClr val="97ABBC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88" name="Shape 88"/>
          <p:cNvSpPr txBox="1"/>
          <p:nvPr>
            <p:ph type="ctrTitle"/>
          </p:nvPr>
        </p:nvSpPr>
        <p:spPr>
          <a:xfrm>
            <a:off x="342265" y="1587500"/>
            <a:ext cx="8458835" cy="1546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tx1"/>
                </a:solidFill>
              </a:rPr>
              <a:t>Network-wide Consensus Utilizing the Capture E</a:t>
            </a:r>
            <a:r>
              <a:rPr lang="en-US" altLang="en-GB">
                <a:solidFill>
                  <a:schemeClr val="tx1"/>
                </a:solidFill>
              </a:rPr>
              <a:t>ff</a:t>
            </a:r>
            <a:r>
              <a:rPr lang="en-GB">
                <a:solidFill>
                  <a:schemeClr val="tx1"/>
                </a:solidFill>
              </a:rPr>
              <a:t>ect in</a:t>
            </a:r>
            <a:br>
              <a:rPr lang="en-GB">
                <a:solidFill>
                  <a:schemeClr val="tx1"/>
                </a:solidFill>
              </a:rPr>
            </a:br>
            <a:r>
              <a:rPr lang="en-GB">
                <a:solidFill>
                  <a:schemeClr val="tx1"/>
                </a:solidFill>
              </a:rPr>
              <a:t>Low-power Wireless Networks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8020" y="3721100"/>
            <a:ext cx="559816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Proceeding</a:t>
            </a:r>
            <a:endParaRPr lang="zh-CN" altLang="en-US"/>
          </a:p>
          <a:p>
            <a:r>
              <a:rPr lang="zh-CN" altLang="en-US"/>
              <a:t>SenSys '17 Proceedings of the 15th ACM Conference on Embedded Network Sensor Systems</a:t>
            </a:r>
            <a:endParaRPr lang="zh-CN" altLang="en-US"/>
          </a:p>
          <a:p>
            <a:r>
              <a:rPr lang="zh-CN" altLang="en-US"/>
              <a:t>Article No. 1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267325" y="5410835"/>
            <a:ext cx="28600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/>
              <a:t>Zhenyang Chao</a:t>
            </a:r>
            <a:endParaRPr lang="en-US" altLang="zh-CN" sz="2400"/>
          </a:p>
          <a:p>
            <a:pPr algn="ctr"/>
            <a:r>
              <a:rPr lang="en-US" altLang="zh-CN" sz="2400"/>
              <a:t>05/03/2018</a:t>
            </a:r>
            <a:endParaRPr lang="en-US" altLang="zh-CN" sz="240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93445" y="902970"/>
            <a:ext cx="6181090" cy="79121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 sz="5400" baseline="30000">
                <a:solidFill>
                  <a:schemeClr val="tx1"/>
                </a:solidFill>
                <a:latin typeface="+mj-lt"/>
                <a:cs typeface="+mj-lt"/>
              </a:rPr>
              <a:t>SYNCHROTRON</a:t>
            </a:r>
            <a:endParaRPr lang="en-US" altLang="en-GB" sz="5400" baseline="30000">
              <a:solidFill>
                <a:schemeClr val="tx1"/>
              </a:solidFill>
              <a:latin typeface="+mj-lt"/>
              <a:cs typeface="+mj-lt"/>
            </a:endParaRPr>
          </a:p>
        </p:txBody>
      </p:sp>
      <p:sp>
        <p:nvSpPr>
          <p:cNvPr id="156" name="Shape 15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文本框 6"/>
          <p:cNvSpPr txBox="1"/>
          <p:nvPr/>
        </p:nvSpPr>
        <p:spPr>
          <a:xfrm>
            <a:off x="893445" y="1539875"/>
            <a:ext cx="44551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/>
              <a:t>the synchronous transmission kernel</a:t>
            </a:r>
            <a:endParaRPr lang="en-US" altLang="zh-CN" sz="2000"/>
          </a:p>
        </p:txBody>
      </p:sp>
      <p:sp>
        <p:nvSpPr>
          <p:cNvPr id="1" name="文本框 0"/>
          <p:cNvSpPr txBox="1"/>
          <p:nvPr/>
        </p:nvSpPr>
        <p:spPr>
          <a:xfrm>
            <a:off x="893445" y="2498090"/>
            <a:ext cx="7168515" cy="1537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p"/>
            </a:pPr>
            <a:r>
              <a:rPr lang="en-US" altLang="zh-CN" sz="2000" i="1">
                <a:sym typeface="+mn-ea"/>
              </a:rPr>
              <a:t>Slot</a:t>
            </a:r>
            <a:endParaRPr lang="en-US" altLang="zh-CN" sz="2000">
              <a:sym typeface="+mn-ea"/>
            </a:endParaRPr>
          </a:p>
          <a:p>
            <a:r>
              <a:rPr lang="en-US" altLang="zh-CN" sz="2000">
                <a:sym typeface="+mn-ea"/>
              </a:rPr>
              <a:t>the minimum time unit, which fits one packet transmission or reception and processing, including packet handling by the application, authentication, en- and decryption, etc.</a:t>
            </a:r>
            <a:r>
              <a:rPr lang="en-US" altLang="zh-CN">
                <a:sym typeface="+mn-ea"/>
              </a:rPr>
              <a:t> </a:t>
            </a:r>
            <a:endParaRPr lang="en-US" altLang="zh-CN"/>
          </a:p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893445" y="4036060"/>
            <a:ext cx="31591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>
              <a:buFont typeface="Wingdings" panose="05000000000000000000" charset="0"/>
              <a:buChar char="p"/>
            </a:pPr>
            <a:r>
              <a:rPr lang="en-US" sz="2000" i="1">
                <a:sym typeface="+mn-ea"/>
              </a:rPr>
              <a:t>Round</a:t>
            </a:r>
            <a:endParaRPr lang="en-US" sz="2000"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>
                <a:sym typeface="+mn-ea"/>
              </a:rPr>
              <a:t>grouped slots</a:t>
            </a:r>
            <a:endParaRPr lang="en-US" sz="2000"/>
          </a:p>
        </p:txBody>
      </p:sp>
      <p:sp>
        <p:nvSpPr>
          <p:cNvPr id="3" name="文本框 2"/>
          <p:cNvSpPr txBox="1"/>
          <p:nvPr/>
        </p:nvSpPr>
        <p:spPr>
          <a:xfrm>
            <a:off x="893445" y="5026660"/>
            <a:ext cx="496633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>
              <a:buFont typeface="Wingdings" panose="05000000000000000000" charset="0"/>
              <a:buChar char="p"/>
            </a:pPr>
            <a:r>
              <a:rPr lang="en-US" sz="2000" i="1">
                <a:sym typeface="+mn-ea"/>
              </a:rPr>
              <a:t>VHT</a:t>
            </a:r>
            <a:endParaRPr lang="en-US" sz="2000" i="1"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>
                <a:sym typeface="+mn-ea"/>
              </a:rPr>
              <a:t>virtual high-definition timer</a:t>
            </a:r>
            <a:endParaRPr lang="en-US" sz="2000"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>
                <a:sym typeface="+mn-ea"/>
              </a:rPr>
              <a:t>maintains synchronization in A</a:t>
            </a:r>
            <a:r>
              <a:rPr lang="en-US" sz="2000" baseline="30000">
                <a:sym typeface="+mn-ea"/>
              </a:rPr>
              <a:t>2</a:t>
            </a:r>
            <a:r>
              <a:rPr lang="en-US" sz="2000">
                <a:sym typeface="+mn-ea"/>
              </a:rPr>
              <a:t> network</a:t>
            </a:r>
            <a:endParaRPr lang="en-US" sz="2000"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93445" y="902970"/>
            <a:ext cx="6181090" cy="79121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 sz="5400" baseline="30000">
                <a:solidFill>
                  <a:schemeClr val="tx1"/>
                </a:solidFill>
                <a:latin typeface="+mj-lt"/>
                <a:cs typeface="+mj-lt"/>
              </a:rPr>
              <a:t>Parallel Channels</a:t>
            </a:r>
            <a:endParaRPr lang="en-US" altLang="en-GB" sz="5400" baseline="30000">
              <a:solidFill>
                <a:schemeClr val="tx1"/>
              </a:solidFill>
              <a:latin typeface="+mj-lt"/>
              <a:cs typeface="+mj-lt"/>
            </a:endParaRPr>
          </a:p>
        </p:txBody>
      </p:sp>
      <p:sp>
        <p:nvSpPr>
          <p:cNvPr id="156" name="Shape 15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文本框 6"/>
          <p:cNvSpPr txBox="1"/>
          <p:nvPr/>
        </p:nvSpPr>
        <p:spPr>
          <a:xfrm>
            <a:off x="893445" y="2017395"/>
            <a:ext cx="774573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/>
              <a:t>Multiple channels in parallel are used </a:t>
            </a:r>
            <a:r>
              <a:rPr lang="en-US" altLang="zh-CN" sz="2000">
                <a:sym typeface="+mn-ea"/>
              </a:rPr>
              <a:t>In A</a:t>
            </a:r>
            <a:r>
              <a:rPr lang="en-US" altLang="zh-CN" sz="2000" baseline="30000">
                <a:sym typeface="+mn-ea"/>
              </a:rPr>
              <a:t>2</a:t>
            </a:r>
            <a:r>
              <a:rPr lang="en-US" altLang="zh-CN" sz="2000">
                <a:sym typeface="+mn-ea"/>
              </a:rPr>
              <a:t>. Each node randomly chooses one channel per time-slot to either receive or transmit.</a:t>
            </a:r>
            <a:endParaRPr lang="en-US" altLang="zh-CN" sz="2000"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2000">
              <a:sym typeface="+mn-ea"/>
            </a:endParaRPr>
          </a:p>
          <a:p>
            <a:pPr marL="342900" indent="-342900">
              <a:buFont typeface="Wingdings" panose="05000000000000000000" charset="0"/>
              <a:buChar char="p"/>
            </a:pPr>
            <a:r>
              <a:rPr lang="en-US" altLang="zh-CN" sz="2000">
                <a:sym typeface="+mn-ea"/>
              </a:rPr>
              <a:t>reduces network density and thereby increase the probability of capture</a:t>
            </a:r>
            <a:endParaRPr lang="en-US" altLang="zh-CN" sz="2000">
              <a:sym typeface="+mn-ea"/>
            </a:endParaRPr>
          </a:p>
          <a:p>
            <a:pPr marL="342900" indent="-342900">
              <a:buFont typeface="Wingdings" panose="05000000000000000000" charset="0"/>
              <a:buChar char="p"/>
            </a:pPr>
            <a:r>
              <a:rPr lang="en-US" altLang="zh-CN" sz="2000">
                <a:sym typeface="+mn-ea"/>
              </a:rPr>
              <a:t>reduces network diameter</a:t>
            </a:r>
            <a:endParaRPr lang="en-US" altLang="zh-CN" sz="2000">
              <a:sym typeface="+mn-ea"/>
            </a:endParaRPr>
          </a:p>
          <a:p>
            <a:pPr marL="342900" indent="-342900">
              <a:buFont typeface="Wingdings" panose="05000000000000000000" charset="0"/>
              <a:buChar char="p"/>
            </a:pPr>
            <a:r>
              <a:rPr lang="en-US" altLang="zh-CN" sz="2000">
                <a:sym typeface="+mn-ea"/>
              </a:rPr>
              <a:t>but increases frequency diversity...</a:t>
            </a:r>
            <a:endParaRPr lang="en-US" altLang="zh-CN" sz="2000"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1" name="图片 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1785" y="478790"/>
            <a:ext cx="8520430" cy="578421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sldNum" idx="12"/>
          </p:nvPr>
        </p:nvSpPr>
        <p:spPr>
          <a:xfrm>
            <a:off x="-125" y="6440375"/>
            <a:ext cx="91440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1" name="文本框 0"/>
          <p:cNvSpPr txBox="1"/>
          <p:nvPr/>
        </p:nvSpPr>
        <p:spPr>
          <a:xfrm>
            <a:off x="1388745" y="622935"/>
            <a:ext cx="38341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Voting Primitive</a:t>
            </a:r>
            <a:endParaRPr lang="en-US" altLang="zh-CN" sz="4000"/>
          </a:p>
        </p:txBody>
      </p:sp>
      <p:sp>
        <p:nvSpPr>
          <p:cNvPr id="2" name="文本占位符 1"/>
          <p:cNvSpPr/>
          <p:nvPr>
            <p:ph type="body" idx="1"/>
          </p:nvPr>
        </p:nvSpPr>
        <p:spPr>
          <a:xfrm>
            <a:off x="753110" y="2612390"/>
            <a:ext cx="6991350" cy="3827780"/>
          </a:xfrm>
        </p:spPr>
        <p:txBody>
          <a:bodyPr/>
          <a:p>
            <a:pPr marL="38100" indent="0" algn="l">
              <a:buNone/>
            </a:pPr>
            <a:r>
              <a:rPr lang="en-US" altLang="zh-CN" sz="2000"/>
              <a:t>Nodes share two pieces of information in each transmission:</a:t>
            </a:r>
            <a:endParaRPr lang="en-US" altLang="zh-CN" sz="2000"/>
          </a:p>
          <a:p>
            <a:pPr marL="38100" indent="0" algn="l">
              <a:buNone/>
            </a:pPr>
            <a:r>
              <a:rPr lang="en-US" altLang="zh-CN" sz="2000"/>
              <a:t>(a) The proposed value the nodes are voting on</a:t>
            </a:r>
            <a:endParaRPr lang="en-US" altLang="zh-CN" sz="2000"/>
          </a:p>
          <a:p>
            <a:pPr marL="38100" indent="0" algn="l">
              <a:buNone/>
            </a:pPr>
            <a:r>
              <a:rPr lang="en-US" altLang="zh-CN" sz="2000"/>
              <a:t>(b) a list of votes representing for each node whether it already voted and whether the vote was for or against the proposal. </a:t>
            </a:r>
            <a:endParaRPr lang="en-US" altLang="zh-CN" sz="2000"/>
          </a:p>
          <a:p>
            <a:pPr marL="38100" indent="0" algn="l">
              <a:buNone/>
            </a:pPr>
            <a:endParaRPr lang="en-US" altLang="zh-CN" sz="2000"/>
          </a:p>
          <a:p>
            <a:pPr algn="l">
              <a:buFont typeface="Wingdings" panose="05000000000000000000" charset="0"/>
              <a:buChar char="ü"/>
            </a:pPr>
            <a:r>
              <a:rPr lang="zh-CN" altLang="en-US" sz="2000"/>
              <a:t>collects votes from all participants for or against a proposed value</a:t>
            </a:r>
            <a:endParaRPr lang="zh-CN" altLang="en-US" sz="2000"/>
          </a:p>
          <a:p>
            <a:pPr algn="l">
              <a:buFont typeface="Wingdings" panose="05000000000000000000" charset="0"/>
              <a:buChar char="ü"/>
            </a:pPr>
            <a:r>
              <a:rPr lang="en-US" altLang="zh-CN" sz="2000"/>
              <a:t>t</a:t>
            </a:r>
            <a:r>
              <a:rPr lang="zh-CN" altLang="en-US" sz="2000"/>
              <a:t>he coordinating node is aware of which nodes voted for and against the proposal</a:t>
            </a:r>
            <a:endParaRPr lang="zh-CN" altLang="en-US" sz="2000"/>
          </a:p>
          <a:p>
            <a:pPr algn="l">
              <a:buFont typeface="Wingdings" panose="05000000000000000000" charset="0"/>
              <a:buChar char="ü"/>
            </a:pPr>
            <a:r>
              <a:rPr lang="en-US" sz="2000"/>
              <a:t>so do other nodes</a:t>
            </a:r>
            <a:endParaRPr lang="en-US" sz="200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1" name="图片 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9810" y="1775460"/>
            <a:ext cx="7105015" cy="368554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019810" y="650875"/>
            <a:ext cx="42373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Voting round</a:t>
            </a:r>
            <a:endParaRPr lang="en-US" altLang="zh-CN" sz="4000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93445" y="633095"/>
            <a:ext cx="2188210" cy="81978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>
                <a:solidFill>
                  <a:schemeClr val="tx1"/>
                </a:solidFill>
                <a:latin typeface="+mj-lt"/>
                <a:cs typeface="+mj-lt"/>
              </a:rPr>
              <a:t>2PC in A</a:t>
            </a:r>
            <a:r>
              <a:rPr lang="en-US" altLang="en-GB" baseline="30000">
                <a:solidFill>
                  <a:schemeClr val="tx1"/>
                </a:solidFill>
                <a:latin typeface="+mj-lt"/>
                <a:cs typeface="+mj-lt"/>
              </a:rPr>
              <a:t>2</a:t>
            </a:r>
            <a:endParaRPr lang="en-US" altLang="en-GB" baseline="30000">
              <a:solidFill>
                <a:schemeClr val="tx1"/>
              </a:solidFill>
              <a:latin typeface="+mj-lt"/>
              <a:cs typeface="+mj-lt"/>
            </a:endParaRPr>
          </a:p>
        </p:txBody>
      </p:sp>
      <p:sp>
        <p:nvSpPr>
          <p:cNvPr id="156" name="Shape 15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4180" y="2072005"/>
            <a:ext cx="8604885" cy="185039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29970" y="4305300"/>
            <a:ext cx="673417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/>
              <a:t>handles node failures</a:t>
            </a:r>
            <a:endParaRPr lang="en-US" altLang="zh-CN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/>
              <a:t>a recovery mechanism</a:t>
            </a:r>
            <a:endParaRPr lang="en-US" altLang="zh-CN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/>
              <a:t>no further commit can complete until all blocked nodes are recovered</a:t>
            </a:r>
            <a:endParaRPr lang="en-US" altLang="zh-CN" sz="200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93445" y="633095"/>
            <a:ext cx="2188210" cy="81978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>
                <a:solidFill>
                  <a:schemeClr val="tx1"/>
                </a:solidFill>
                <a:latin typeface="+mj-lt"/>
                <a:cs typeface="+mj-lt"/>
              </a:rPr>
              <a:t>3PC in A</a:t>
            </a:r>
            <a:r>
              <a:rPr lang="en-US" altLang="en-GB" baseline="30000">
                <a:solidFill>
                  <a:schemeClr val="tx1"/>
                </a:solidFill>
                <a:latin typeface="+mj-lt"/>
                <a:cs typeface="+mj-lt"/>
              </a:rPr>
              <a:t>2</a:t>
            </a:r>
            <a:endParaRPr lang="en-US" altLang="en-GB" baseline="30000">
              <a:solidFill>
                <a:schemeClr val="tx1"/>
              </a:solidFill>
              <a:latin typeface="+mj-lt"/>
              <a:cs typeface="+mj-lt"/>
            </a:endParaRPr>
          </a:p>
        </p:txBody>
      </p:sp>
      <p:sp>
        <p:nvSpPr>
          <p:cNvPr id="156" name="Shape 15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文本框 6"/>
          <p:cNvSpPr txBox="1"/>
          <p:nvPr/>
        </p:nvSpPr>
        <p:spPr>
          <a:xfrm>
            <a:off x="893445" y="2093595"/>
            <a:ext cx="673417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/>
              <a:t>There is a buffer state, </a:t>
            </a:r>
            <a:r>
              <a:rPr lang="en-US" altLang="zh-CN" sz="2000" i="1"/>
              <a:t>pre-commit</a:t>
            </a:r>
            <a:r>
              <a:rPr lang="en-US" altLang="zh-CN" sz="2000"/>
              <a:t>, between the voting and the commit phases, ensuring that no node commits while any other node is still uncertain.</a:t>
            </a:r>
            <a:endParaRPr lang="en-US" altLang="zh-CN" sz="200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200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/>
              <a:t>Proposal Voting Phase</a:t>
            </a:r>
            <a:endParaRPr lang="en-US" altLang="zh-CN" sz="200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/>
              <a:t>Pre-commit or Abort Phase</a:t>
            </a:r>
            <a:endParaRPr lang="en-US" altLang="zh-CN" sz="200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/>
              <a:t>Do Commit Phase</a:t>
            </a:r>
            <a:endParaRPr lang="en-US" altLang="zh-CN" sz="2000"/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515620" y="1488440"/>
            <a:ext cx="4291965" cy="11144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/>
              <a:t>A</a:t>
            </a:r>
            <a:r>
              <a:rPr lang="en-US" altLang="en-GB" baseline="30000"/>
              <a:t>2</a:t>
            </a:r>
            <a:r>
              <a:rPr lang="en-US" altLang="en-GB"/>
              <a:t> Services</a:t>
            </a:r>
            <a:endParaRPr lang="en-US" altLang="en-GB"/>
          </a:p>
        </p:txBody>
      </p:sp>
      <p:sp>
        <p:nvSpPr>
          <p:cNvPr id="1" name="文本框 0"/>
          <p:cNvSpPr txBox="1"/>
          <p:nvPr/>
        </p:nvSpPr>
        <p:spPr>
          <a:xfrm>
            <a:off x="1038225" y="3982085"/>
            <a:ext cx="62941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Join/leave</a:t>
            </a:r>
            <a:endParaRPr lang="en-US" altLang="zh-CN" sz="2000"/>
          </a:p>
          <a:p>
            <a:r>
              <a:rPr lang="en-US" altLang="zh-CN" sz="2000"/>
              <a:t>Sequence Numbers</a:t>
            </a:r>
            <a:endParaRPr lang="en-US" altLang="zh-CN" sz="2000"/>
          </a:p>
          <a:p>
            <a:r>
              <a:rPr lang="en-US" altLang="zh-CN" sz="2000"/>
              <a:t>...</a:t>
            </a:r>
            <a:endParaRPr lang="en-US" altLang="zh-CN" sz="2000"/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93445" y="633095"/>
            <a:ext cx="3145790" cy="81978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>
                <a:solidFill>
                  <a:schemeClr val="tx1"/>
                </a:solidFill>
                <a:latin typeface="+mj-lt"/>
                <a:cs typeface="+mj-lt"/>
              </a:rPr>
              <a:t>Join Request</a:t>
            </a:r>
            <a:endParaRPr lang="en-US" altLang="en-GB" baseline="30000">
              <a:solidFill>
                <a:schemeClr val="tx1"/>
              </a:solidFill>
              <a:latin typeface="+mj-lt"/>
              <a:cs typeface="+mj-lt"/>
            </a:endParaRPr>
          </a:p>
        </p:txBody>
      </p:sp>
      <p:sp>
        <p:nvSpPr>
          <p:cNvPr id="156" name="Shape 15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文本框 6"/>
          <p:cNvSpPr txBox="1"/>
          <p:nvPr/>
        </p:nvSpPr>
        <p:spPr>
          <a:xfrm>
            <a:off x="893445" y="1918335"/>
            <a:ext cx="703072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/>
              <a:t>Packet header</a:t>
            </a:r>
            <a:endParaRPr lang="en-US" altLang="zh-CN" sz="20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/>
              <a:t>including low-level parameters such as length of the round, slot size, packet size, and when the next round is scheduled and its application type</a:t>
            </a:r>
            <a:endParaRPr lang="en-US" altLang="zh-CN" sz="2000"/>
          </a:p>
        </p:txBody>
      </p:sp>
      <p:sp>
        <p:nvSpPr>
          <p:cNvPr id="2" name="文本框 1"/>
          <p:cNvSpPr txBox="1"/>
          <p:nvPr/>
        </p:nvSpPr>
        <p:spPr>
          <a:xfrm>
            <a:off x="893445" y="3397885"/>
            <a:ext cx="70307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/>
              <a:t>New nodes</a:t>
            </a:r>
            <a:endParaRPr lang="en-US" altLang="zh-CN" sz="20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/>
              <a:t>set a single bit join flag – in the packet header</a:t>
            </a:r>
            <a:endParaRPr lang="en-US" altLang="zh-CN" sz="200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2000"/>
          </a:p>
        </p:txBody>
      </p:sp>
      <p:sp>
        <p:nvSpPr>
          <p:cNvPr id="3" name="文本框 2"/>
          <p:cNvSpPr txBox="1"/>
          <p:nvPr/>
        </p:nvSpPr>
        <p:spPr>
          <a:xfrm>
            <a:off x="893445" y="4412615"/>
            <a:ext cx="731329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/>
              <a:t>Other nodes receiving this flag also set it in all subsequent transmissions.This flag will eventually propagate in the network and reach the coordinator, which will schedule a join round.</a:t>
            </a:r>
            <a:endParaRPr lang="en-US" altLang="zh-CN" sz="200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2000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93445" y="902970"/>
            <a:ext cx="2215515" cy="79121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 sz="5400" baseline="30000">
                <a:solidFill>
                  <a:schemeClr val="tx1"/>
                </a:solidFill>
                <a:latin typeface="+mj-lt"/>
                <a:cs typeface="+mj-lt"/>
              </a:rPr>
              <a:t>Leave</a:t>
            </a:r>
            <a:endParaRPr lang="en-US" altLang="en-GB" sz="5400" baseline="30000">
              <a:solidFill>
                <a:schemeClr val="tx1"/>
              </a:solidFill>
              <a:latin typeface="+mj-lt"/>
              <a:cs typeface="+mj-lt"/>
            </a:endParaRPr>
          </a:p>
        </p:txBody>
      </p:sp>
      <p:sp>
        <p:nvSpPr>
          <p:cNvPr id="156" name="Shape 15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文本框 6"/>
          <p:cNvSpPr txBox="1"/>
          <p:nvPr/>
        </p:nvSpPr>
        <p:spPr>
          <a:xfrm>
            <a:off x="893445" y="2228215"/>
            <a:ext cx="70307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/>
              <a:t>If a node does not participate for a number of rounds, the coordinator distributes new flag assignments that remove the node from the list of participants. </a:t>
            </a:r>
            <a:endParaRPr lang="en-US" altLang="zh-CN" sz="2000"/>
          </a:p>
        </p:txBody>
      </p:sp>
      <p:sp>
        <p:nvSpPr>
          <p:cNvPr id="3" name="文本框 2"/>
          <p:cNvSpPr txBox="1"/>
          <p:nvPr/>
        </p:nvSpPr>
        <p:spPr>
          <a:xfrm>
            <a:off x="893445" y="3684270"/>
            <a:ext cx="65995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/>
              <a:t>Leave can optionally employ 2PC/3PC.</a:t>
            </a:r>
            <a:endParaRPr lang="en-US" altLang="zh-CN" sz="200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200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body" idx="1"/>
          </p:nvPr>
        </p:nvSpPr>
        <p:spPr>
          <a:xfrm>
            <a:off x="530860" y="2707640"/>
            <a:ext cx="8082915" cy="10934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Beshr Al Nahas</a:t>
            </a:r>
            <a:br>
              <a:rPr lang="en-GB"/>
            </a:br>
            <a:r>
              <a:rPr lang="en-US" altLang="en-GB" sz="2000"/>
              <a:t>-Chalmers University of Technology </a:t>
            </a:r>
            <a:r>
              <a:rPr lang="en-GB" sz="2000"/>
              <a:t>Gothenburg, Sweden</a:t>
            </a:r>
            <a:endParaRPr lang="en-GB" sz="25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Simon Duquennoy</a:t>
            </a:r>
            <a:endParaRPr lang="en-GB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GB" sz="2000"/>
              <a:t>-RISE SICS, Sweden </a:t>
            </a:r>
            <a:r>
              <a:rPr lang="en-GB" sz="2000"/>
              <a:t>Inria Lille - Nord Europe, France</a:t>
            </a:r>
            <a:endParaRPr lang="en-GB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Olaf Landsiedel</a:t>
            </a:r>
            <a:endParaRPr lang="en-GB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GB" sz="2000">
                <a:sym typeface="+mn-ea"/>
              </a:rPr>
              <a:t>-Chalmers University of Technology </a:t>
            </a:r>
            <a:r>
              <a:rPr lang="en-GB" sz="2000">
                <a:sym typeface="+mn-ea"/>
              </a:rPr>
              <a:t>Gothenburg, Sweden</a:t>
            </a:r>
            <a:endParaRPr lang="en-GB" sz="20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2000"/>
          </a:p>
        </p:txBody>
      </p:sp>
      <p:sp>
        <p:nvSpPr>
          <p:cNvPr id="119" name="Shape 119"/>
          <p:cNvSpPr txBox="1"/>
          <p:nvPr>
            <p:ph type="sldNum" idx="12"/>
          </p:nvPr>
        </p:nvSpPr>
        <p:spPr>
          <a:xfrm>
            <a:off x="-125" y="6440375"/>
            <a:ext cx="91440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93445" y="902970"/>
            <a:ext cx="6181090" cy="79121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 sz="5400" baseline="30000">
                <a:solidFill>
                  <a:schemeClr val="tx1"/>
                </a:solidFill>
                <a:latin typeface="+mj-lt"/>
                <a:cs typeface="+mj-lt"/>
              </a:rPr>
              <a:t>Sequence Numbers</a:t>
            </a:r>
            <a:endParaRPr lang="en-US" altLang="en-GB" sz="5400" baseline="30000">
              <a:solidFill>
                <a:schemeClr val="tx1"/>
              </a:solidFill>
              <a:latin typeface="+mj-lt"/>
              <a:cs typeface="+mj-lt"/>
            </a:endParaRPr>
          </a:p>
        </p:txBody>
      </p:sp>
      <p:sp>
        <p:nvSpPr>
          <p:cNvPr id="156" name="Shape 15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文本框 6"/>
          <p:cNvSpPr txBox="1"/>
          <p:nvPr/>
        </p:nvSpPr>
        <p:spPr>
          <a:xfrm>
            <a:off x="893445" y="1823085"/>
            <a:ext cx="70307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000">
                <a:sym typeface="+mn-ea"/>
              </a:rPr>
              <a:t>assign each configuration(node list) a sequence number, increased whenever nodes are added or removed</a:t>
            </a:r>
            <a:endParaRPr lang="en-US" altLang="zh-CN" sz="2000"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000">
                <a:sym typeface="+mn-ea"/>
              </a:rPr>
              <a:t>ensure consistency</a:t>
            </a:r>
            <a:endParaRPr lang="en-US" altLang="zh-CN" sz="200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88" name="Shape 88"/>
          <p:cNvSpPr txBox="1"/>
          <p:nvPr>
            <p:ph type="ctrTitle"/>
          </p:nvPr>
        </p:nvSpPr>
        <p:spPr>
          <a:xfrm>
            <a:off x="1325880" y="1115695"/>
            <a:ext cx="4573905" cy="697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tx1"/>
                </a:solidFill>
              </a:rPr>
              <a:t>Evaluation </a:t>
            </a:r>
            <a:endParaRPr lang="en-US" sz="4400" b="1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739140" y="2839720"/>
          <a:ext cx="766572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215"/>
                <a:gridCol w="958215"/>
                <a:gridCol w="958215"/>
                <a:gridCol w="958215"/>
                <a:gridCol w="958215"/>
                <a:gridCol w="958215"/>
                <a:gridCol w="958215"/>
                <a:gridCol w="958215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Testbed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Nodes #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Coordin-ator ID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Density #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Diam. [Hops]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Channel #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Tx Power [dBm]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Flags [Bytes]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/>
                        <a:t>Euratech</a:t>
                      </a:r>
                      <a:endParaRPr lang="en-US" altLang="zh-CN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213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106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27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/>
                        <a:t>Rennes</a:t>
                      </a:r>
                      <a:endParaRPr lang="en-US" altLang="zh-CN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190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23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/>
                        <a:t>Indriya</a:t>
                      </a:r>
                      <a:endParaRPr lang="en-US" altLang="zh-CN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97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13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/>
                        <a:t>Flocklab</a:t>
                      </a:r>
                      <a:endParaRPr lang="en-US" altLang="zh-CN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7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3730" y="1654175"/>
            <a:ext cx="7875905" cy="443801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86180" y="542290"/>
            <a:ext cx="49936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Multiple channels</a:t>
            </a:r>
            <a:endParaRPr lang="en-US" altLang="zh-CN" sz="4000"/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6420" y="1624965"/>
            <a:ext cx="7914005" cy="212407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35660" y="718185"/>
            <a:ext cx="58293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Long-term performance</a:t>
            </a:r>
            <a:endParaRPr lang="en-US" altLang="zh-CN" sz="4000"/>
          </a:p>
        </p:txBody>
      </p:sp>
      <p:sp>
        <p:nvSpPr>
          <p:cNvPr id="1" name="文本框 0"/>
          <p:cNvSpPr txBox="1"/>
          <p:nvPr/>
        </p:nvSpPr>
        <p:spPr>
          <a:xfrm>
            <a:off x="566420" y="4386580"/>
            <a:ext cx="63684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more than 21000 rounds </a:t>
            </a:r>
            <a:r>
              <a:rPr lang="en-US" altLang="zh-CN" sz="2000"/>
              <a:t>for </a:t>
            </a:r>
            <a:r>
              <a:rPr lang="zh-CN" altLang="en-US" sz="2000"/>
              <a:t>each </a:t>
            </a:r>
            <a:r>
              <a:rPr lang="en-US" altLang="zh-CN" sz="2000"/>
              <a:t>testbed</a:t>
            </a:r>
            <a:endParaRPr lang="zh-CN" altLang="en-US" sz="2000"/>
          </a:p>
          <a:p>
            <a:r>
              <a:rPr lang="en-US" altLang="zh-CN" sz="2000"/>
              <a:t>a</a:t>
            </a:r>
            <a:r>
              <a:rPr lang="zh-CN" altLang="en-US" sz="2000"/>
              <a:t>verage radio-on time for one round: 137–165 ms</a:t>
            </a:r>
            <a:endParaRPr lang="zh-CN" altLang="en-US" sz="2000"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3" name="文本框 2"/>
          <p:cNvSpPr txBox="1"/>
          <p:nvPr/>
        </p:nvSpPr>
        <p:spPr>
          <a:xfrm>
            <a:off x="889000" y="516255"/>
            <a:ext cx="68687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Consistency of Consensus</a:t>
            </a:r>
            <a:endParaRPr lang="en-US" altLang="zh-CN" sz="4000"/>
          </a:p>
        </p:txBody>
      </p:sp>
      <p:sp>
        <p:nvSpPr>
          <p:cNvPr id="1" name="文本框 0"/>
          <p:cNvSpPr txBox="1"/>
          <p:nvPr/>
        </p:nvSpPr>
        <p:spPr>
          <a:xfrm>
            <a:off x="889000" y="5055235"/>
            <a:ext cx="770191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800"/>
              <a:t>Vote has a low cost but su</a:t>
            </a:r>
            <a:r>
              <a:rPr lang="en-US" sz="1800"/>
              <a:t>ff</a:t>
            </a:r>
            <a:r>
              <a:rPr sz="1800"/>
              <a:t>ers from inconsistencies, 2PC solves inconsistencies with blocking, 3PC trades consistency for liveness and maximizes the ratio of successful (live and consistent) transactions.</a:t>
            </a:r>
            <a:endParaRPr sz="18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1413510"/>
            <a:ext cx="8156575" cy="346392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515620" y="1488440"/>
            <a:ext cx="8458835" cy="1546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/>
              <a:t>Conclution</a:t>
            </a:r>
            <a:endParaRPr lang="en-US" altLang="en-GB"/>
          </a:p>
        </p:txBody>
      </p:sp>
      <p:sp>
        <p:nvSpPr>
          <p:cNvPr id="1" name="文本框 0"/>
          <p:cNvSpPr txBox="1"/>
          <p:nvPr/>
        </p:nvSpPr>
        <p:spPr>
          <a:xfrm>
            <a:off x="1038225" y="3982085"/>
            <a:ext cx="62941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low-latency</a:t>
            </a:r>
            <a:endParaRPr lang="en-US" altLang="zh-CN" sz="2000"/>
          </a:p>
          <a:p>
            <a:r>
              <a:rPr lang="en-US" altLang="zh-CN" sz="2000"/>
              <a:t>reliable consensus</a:t>
            </a:r>
            <a:endParaRPr lang="en-US" altLang="zh-CN" sz="2000"/>
          </a:p>
          <a:p>
            <a:r>
              <a:rPr lang="en-US" altLang="zh-CN" sz="2000"/>
              <a:t>low loss rate</a:t>
            </a:r>
            <a:endParaRPr lang="en-US" altLang="zh-CN" sz="2000"/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type="ctrTitle" idx="4294967295"/>
          </p:nvPr>
        </p:nvSpPr>
        <p:spPr>
          <a:xfrm>
            <a:off x="916305" y="1330960"/>
            <a:ext cx="5561330" cy="134493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7ECEFD"/>
                </a:solidFill>
              </a:rPr>
              <a:t>Thank </a:t>
            </a:r>
            <a:r>
              <a:rPr lang="en-US" altLang="en-GB" sz="6000">
                <a:solidFill>
                  <a:srgbClr val="7ECEFD"/>
                </a:solidFill>
              </a:rPr>
              <a:t>you</a:t>
            </a:r>
            <a:r>
              <a:rPr lang="en-GB" sz="6000">
                <a:solidFill>
                  <a:srgbClr val="7ECEFD"/>
                </a:solidFill>
              </a:rPr>
              <a:t>!</a:t>
            </a:r>
            <a:endParaRPr sz="6000">
              <a:solidFill>
                <a:srgbClr val="7ECEFD"/>
              </a:solidFill>
            </a:endParaRPr>
          </a:p>
        </p:txBody>
      </p:sp>
      <p:sp>
        <p:nvSpPr>
          <p:cNvPr id="339" name="Shape 339"/>
          <p:cNvSpPr txBox="1"/>
          <p:nvPr>
            <p:ph type="body" idx="4294967295"/>
          </p:nvPr>
        </p:nvSpPr>
        <p:spPr>
          <a:xfrm>
            <a:off x="916305" y="3529965"/>
            <a:ext cx="5561330" cy="8134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</a:rPr>
              <a:t>E-mail: zhchao@ucsc.edu</a:t>
            </a: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40" name="Shape 340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88" name="Shape 88"/>
          <p:cNvSpPr txBox="1"/>
          <p:nvPr>
            <p:ph type="ctrTitle"/>
          </p:nvPr>
        </p:nvSpPr>
        <p:spPr>
          <a:xfrm>
            <a:off x="1325880" y="1115695"/>
            <a:ext cx="4573905" cy="697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tx1"/>
                </a:solidFill>
              </a:rPr>
              <a:t>Outline</a:t>
            </a:r>
            <a:endParaRPr lang="en-US" sz="4400" b="1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25880" y="2561590"/>
            <a:ext cx="559816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20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  <a:endParaRPr lang="en-US" altLang="zh-CN" sz="32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20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A</a:t>
            </a:r>
            <a:r>
              <a:rPr lang="en-US" altLang="zh-CN" sz="3200" baseline="3000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2</a:t>
            </a:r>
            <a:r>
              <a:rPr lang="en-US" altLang="zh-CN" sz="320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: agreement in the air</a:t>
            </a:r>
            <a:endParaRPr lang="en-US" altLang="zh-CN" sz="3200">
              <a:solidFill>
                <a:schemeClr val="tx1">
                  <a:lumMod val="50000"/>
                  <a:lumOff val="50000"/>
                </a:schemeClr>
              </a:solidFill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20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Evaluation</a:t>
            </a:r>
            <a:endParaRPr lang="en-US" altLang="zh-CN" sz="3200">
              <a:solidFill>
                <a:schemeClr val="tx1">
                  <a:lumMod val="50000"/>
                  <a:lumOff val="50000"/>
                </a:schemeClr>
              </a:solidFill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200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Conclusion</a:t>
            </a:r>
            <a:endParaRPr lang="en-US" altLang="zh-CN" sz="3200">
              <a:solidFill>
                <a:schemeClr val="tx1">
                  <a:lumMod val="50000"/>
                  <a:lumOff val="50000"/>
                </a:schemeClr>
              </a:solidFill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515620" y="1488440"/>
            <a:ext cx="8458835" cy="1546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1" name="文本框 0"/>
          <p:cNvSpPr txBox="1"/>
          <p:nvPr/>
        </p:nvSpPr>
        <p:spPr>
          <a:xfrm>
            <a:off x="1038225" y="3982085"/>
            <a:ext cx="629412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A</a:t>
            </a:r>
            <a:r>
              <a:rPr lang="en-US" altLang="zh-CN" sz="2000" baseline="30000"/>
              <a:t>2</a:t>
            </a:r>
            <a:r>
              <a:rPr lang="en-US" altLang="zh-CN" sz="2000"/>
              <a:t>: </a:t>
            </a:r>
            <a:r>
              <a:rPr lang="en-US" altLang="zh-CN" sz="2000">
                <a:solidFill>
                  <a:srgbClr val="FF0000"/>
                </a:solidFill>
              </a:rPr>
              <a:t>A</a:t>
            </a:r>
            <a:r>
              <a:rPr lang="en-US" altLang="zh-CN" sz="2000"/>
              <a:t>greement in the </a:t>
            </a:r>
            <a:r>
              <a:rPr lang="en-US" altLang="zh-CN" sz="2000">
                <a:solidFill>
                  <a:srgbClr val="FF0000"/>
                </a:solidFill>
              </a:rPr>
              <a:t>A</a:t>
            </a:r>
            <a:r>
              <a:rPr lang="en-US" altLang="zh-CN" sz="2000"/>
              <a:t>ir</a:t>
            </a:r>
            <a:endParaRPr lang="en-US" altLang="zh-CN" sz="2000"/>
          </a:p>
          <a:p>
            <a:r>
              <a:rPr lang="en-US" altLang="zh-CN" sz="2000"/>
              <a:t>Based on Chaos</a:t>
            </a:r>
            <a:endParaRPr lang="en-US" altLang="zh-CN" sz="2000"/>
          </a:p>
          <a:p>
            <a:endParaRPr lang="en-US" altLang="zh-CN" sz="2000"/>
          </a:p>
          <a:p>
            <a:r>
              <a:rPr lang="en-US" altLang="zh-CN" sz="2000"/>
              <a:t>Basic concepts</a:t>
            </a:r>
            <a:endParaRPr lang="en-US" altLang="zh-CN" sz="200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342900" y="1299845"/>
            <a:ext cx="8458835" cy="1546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>
                <a:sym typeface="+mn-ea"/>
              </a:rPr>
              <a:t>Low-power</a:t>
            </a:r>
            <a:br>
              <a:rPr lang="en-US" altLang="zh-CN">
                <a:sym typeface="+mn-ea"/>
              </a:rPr>
            </a:br>
            <a:r>
              <a:rPr lang="en-US" altLang="zh-CN">
                <a:sym typeface="+mn-ea"/>
              </a:rPr>
              <a:t>wireless network</a:t>
            </a:r>
            <a:endParaRPr lang="en-US" altLang="en-GB"/>
          </a:p>
        </p:txBody>
      </p:sp>
      <p:sp>
        <p:nvSpPr>
          <p:cNvPr id="1" name="文本框 0"/>
          <p:cNvSpPr txBox="1"/>
          <p:nvPr/>
        </p:nvSpPr>
        <p:spPr>
          <a:xfrm>
            <a:off x="791210" y="4775200"/>
            <a:ext cx="75609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p"/>
            </a:pPr>
            <a:r>
              <a:rPr lang="en-US" altLang="zh-CN" sz="2000">
                <a:sym typeface="+mn-ea"/>
              </a:rPr>
              <a:t>cut down on overall power consumption</a:t>
            </a:r>
            <a:endParaRPr lang="en-US" altLang="zh-CN" sz="2000"/>
          </a:p>
          <a:p>
            <a:pPr marL="342900" indent="-342900">
              <a:buFont typeface="Wingdings" panose="05000000000000000000" charset="0"/>
              <a:buChar char="p"/>
            </a:pPr>
            <a:r>
              <a:rPr lang="en-US" altLang="zh-CN" sz="2000">
                <a:sym typeface="+mn-ea"/>
              </a:rPr>
              <a:t>control the active time</a:t>
            </a:r>
            <a:endParaRPr lang="en-US" altLang="zh-CN" sz="2000"/>
          </a:p>
          <a:p>
            <a:pPr marL="342900" indent="-342900">
              <a:buFont typeface="Wingdings" panose="05000000000000000000" charset="0"/>
              <a:buChar char="p"/>
            </a:pPr>
            <a:r>
              <a:rPr lang="en-US" altLang="zh-CN" sz="2000">
                <a:sym typeface="+mn-ea"/>
              </a:rPr>
              <a:t>varying the power setting modes of the devices</a:t>
            </a:r>
            <a:endParaRPr lang="en-US" altLang="zh-CN" sz="2000"/>
          </a:p>
        </p:txBody>
      </p:sp>
      <p:sp>
        <p:nvSpPr>
          <p:cNvPr id="2" name="文本框 1"/>
          <p:cNvSpPr txBox="1"/>
          <p:nvPr/>
        </p:nvSpPr>
        <p:spPr>
          <a:xfrm>
            <a:off x="791210" y="3877310"/>
            <a:ext cx="66662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It is </a:t>
            </a:r>
            <a:r>
              <a:rPr lang="zh-CN" altLang="en-US"/>
              <a:t>designed to allow long range communications at a low bit rate among things</a:t>
            </a:r>
            <a:r>
              <a:rPr lang="en-US" altLang="zh-CN"/>
              <a:t>.</a:t>
            </a:r>
            <a:endParaRPr lang="en-US" altLang="zh-CN"/>
          </a:p>
          <a:p>
            <a:r>
              <a:rPr lang="en-US" altLang="zh-CN"/>
              <a:t>e.g. temperature sensors operated on a battery</a:t>
            </a:r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893700" y="436575"/>
            <a:ext cx="6462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 b="1">
                <a:solidFill>
                  <a:schemeClr val="tx1"/>
                </a:solidFill>
              </a:rPr>
              <a:t>C</a:t>
            </a:r>
            <a:r>
              <a:rPr lang="en-GB" b="1">
                <a:solidFill>
                  <a:schemeClr val="tx1"/>
                </a:solidFill>
              </a:rPr>
              <a:t>apture e</a:t>
            </a:r>
            <a:r>
              <a:rPr lang="en-US" altLang="en-GB" b="1">
                <a:solidFill>
                  <a:schemeClr val="tx1"/>
                </a:solidFill>
              </a:rPr>
              <a:t>ff</a:t>
            </a:r>
            <a:r>
              <a:rPr lang="en-GB" b="1">
                <a:solidFill>
                  <a:schemeClr val="tx1"/>
                </a:solidFill>
              </a:rPr>
              <a:t>ect</a:t>
            </a:r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125" name="Shape 125"/>
          <p:cNvSpPr txBox="1"/>
          <p:nvPr>
            <p:ph type="body" idx="1"/>
          </p:nvPr>
        </p:nvSpPr>
        <p:spPr>
          <a:xfrm>
            <a:off x="893445" y="2105660"/>
            <a:ext cx="6732270" cy="26473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lvl="0" indent="0" rtl="0"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 altLang="en-GB" sz="2000"/>
              <a:t>C</a:t>
            </a:r>
            <a:r>
              <a:rPr lang="en-GB" sz="2000"/>
              <a:t>apture effect is a phenomenon associated with FM reception in which only the stronger of two signals at, or near, the same frequency or channel will be demodulated. </a:t>
            </a:r>
            <a:endParaRPr lang="en-GB" sz="2000"/>
          </a:p>
          <a:p>
            <a:pPr marL="38100" lvl="0" indent="0" rtl="0">
              <a:spcBef>
                <a:spcPts val="600"/>
              </a:spcBef>
              <a:spcAft>
                <a:spcPts val="0"/>
              </a:spcAft>
              <a:buSzPts val="3000"/>
              <a:buNone/>
            </a:pPr>
            <a:endParaRPr lang="en-GB" sz="2000"/>
          </a:p>
          <a:p>
            <a:pPr marL="38100" lvl="0" indent="0" rtl="0"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GB" sz="2000"/>
              <a:t>Nodes overhearing the concurrent transmissions receive one of them with high probability, due to the capture e</a:t>
            </a:r>
            <a:r>
              <a:rPr lang="en-US" altLang="en-GB" sz="2000"/>
              <a:t>ff</a:t>
            </a:r>
            <a:r>
              <a:rPr lang="en-GB" sz="2000"/>
              <a:t>ect.</a:t>
            </a:r>
            <a:endParaRPr lang="en-GB" sz="2000"/>
          </a:p>
        </p:txBody>
      </p:sp>
      <p:sp>
        <p:nvSpPr>
          <p:cNvPr id="126" name="Shape 12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 idx="4294967295"/>
          </p:nvPr>
        </p:nvSpPr>
        <p:spPr>
          <a:xfrm>
            <a:off x="894715" y="527050"/>
            <a:ext cx="5561965" cy="123317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6000">
                <a:solidFill>
                  <a:srgbClr val="7ECEFD"/>
                </a:solidFill>
              </a:rPr>
            </a:br>
            <a:br>
              <a:rPr lang="en-US" sz="6000">
                <a:solidFill>
                  <a:srgbClr val="7ECEFD"/>
                </a:solidFill>
              </a:rPr>
            </a:br>
            <a:r>
              <a:rPr lang="en-US" sz="4000">
                <a:solidFill>
                  <a:schemeClr val="accent1"/>
                </a:solidFill>
              </a:rPr>
              <a:t>Network-wide</a:t>
            </a:r>
            <a:br>
              <a:rPr lang="en-US" sz="4000">
                <a:solidFill>
                  <a:schemeClr val="accent1"/>
                </a:solidFill>
              </a:rPr>
            </a:br>
            <a:r>
              <a:rPr lang="en-US" sz="4000">
                <a:solidFill>
                  <a:schemeClr val="accent1"/>
                </a:solidFill>
              </a:rPr>
              <a:t>Consensus</a:t>
            </a:r>
            <a:endParaRPr lang="en-US" sz="4000">
              <a:solidFill>
                <a:schemeClr val="accent1"/>
              </a:solidFill>
            </a:endParaRPr>
          </a:p>
        </p:txBody>
      </p:sp>
      <p:sp>
        <p:nvSpPr>
          <p:cNvPr id="104" name="Shape 104"/>
          <p:cNvSpPr txBox="1"/>
          <p:nvPr>
            <p:ph type="body" idx="4294967295"/>
          </p:nvPr>
        </p:nvSpPr>
        <p:spPr>
          <a:xfrm>
            <a:off x="894715" y="2982595"/>
            <a:ext cx="7354570" cy="2660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600"/>
              </a:spcBef>
              <a:spcAft>
                <a:spcPts val="0"/>
              </a:spcAft>
              <a:buFont typeface="Wingdings" panose="05000000000000000000" charset="0"/>
              <a:buChar char="ü"/>
            </a:pPr>
            <a:r>
              <a:rPr lang="en-US" sz="2400"/>
              <a:t>N</a:t>
            </a:r>
            <a:r>
              <a:rPr sz="2400"/>
              <a:t>etworked cooperative robots</a:t>
            </a:r>
            <a:endParaRPr sz="2400"/>
          </a:p>
          <a:p>
            <a:pPr marL="342900" lvl="0" indent="-342900" rtl="0">
              <a:spcBef>
                <a:spcPts val="600"/>
              </a:spcBef>
              <a:spcAft>
                <a:spcPts val="0"/>
              </a:spcAft>
              <a:buFont typeface="Wingdings" panose="05000000000000000000" charset="0"/>
              <a:buChar char="ü"/>
            </a:pPr>
            <a:r>
              <a:rPr lang="en-US" sz="2400"/>
              <a:t>W</a:t>
            </a:r>
            <a:r>
              <a:rPr sz="2400"/>
              <a:t>ireless closed-loop control applications such as adaptive tunnel lighting</a:t>
            </a:r>
            <a:endParaRPr sz="2400"/>
          </a:p>
          <a:p>
            <a:pPr marL="342900" lvl="0" indent="-342900" rtl="0">
              <a:spcBef>
                <a:spcPts val="600"/>
              </a:spcBef>
              <a:spcAft>
                <a:spcPts val="0"/>
              </a:spcAft>
              <a:buFont typeface="Wingdings" panose="05000000000000000000" charset="0"/>
              <a:buChar char="ü"/>
            </a:pPr>
            <a:r>
              <a:rPr lang="en-US" sz="2400"/>
              <a:t>I</a:t>
            </a:r>
            <a:r>
              <a:rPr sz="2400"/>
              <a:t>ndustrial plants</a:t>
            </a:r>
            <a:endParaRPr sz="2400"/>
          </a:p>
          <a:p>
            <a:pPr marL="342900" lvl="0" indent="-342900" rtl="0">
              <a:spcBef>
                <a:spcPts val="600"/>
              </a:spcBef>
              <a:spcAft>
                <a:spcPts val="0"/>
              </a:spcAft>
              <a:buFont typeface="Wingdings" panose="05000000000000000000" charset="0"/>
              <a:buChar char="ü"/>
            </a:pPr>
            <a:r>
              <a:rPr lang="en-US" sz="2400"/>
              <a:t>...</a:t>
            </a:r>
            <a:endParaRPr lang="en-US" sz="2400"/>
          </a:p>
        </p:txBody>
      </p:sp>
      <p:sp>
        <p:nvSpPr>
          <p:cNvPr id="106" name="Shape 106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1" name="文本框 0"/>
          <p:cNvSpPr txBox="1"/>
          <p:nvPr/>
        </p:nvSpPr>
        <p:spPr>
          <a:xfrm>
            <a:off x="894715" y="1991995"/>
            <a:ext cx="584200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Consensus is the problem of reaching agreement among several processes about a proposal</a:t>
            </a:r>
            <a:r>
              <a:rPr lang="en-US" altLang="zh-CN"/>
              <a:t>, i.e., accept or decline it after a finite time of execution.</a:t>
            </a:r>
            <a:endParaRPr lang="en-US" altLang="zh-CN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body" idx="1"/>
          </p:nvPr>
        </p:nvSpPr>
        <p:spPr>
          <a:xfrm>
            <a:off x="893625" y="3027680"/>
            <a:ext cx="3136800" cy="22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rtl="0">
              <a:spcBef>
                <a:spcPts val="600"/>
              </a:spcBef>
              <a:spcAft>
                <a:spcPts val="0"/>
              </a:spcAft>
              <a:buFont typeface="Wingdings" panose="05000000000000000000" charset="0"/>
              <a:buChar char="p"/>
            </a:pPr>
            <a:r>
              <a:rPr lang="en-US" altLang="en-GB" b="1"/>
              <a:t>Two-phase commit(2PC)</a:t>
            </a:r>
            <a:endParaRPr b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 (a) Proposal Voting</a:t>
            </a:r>
            <a:endParaRPr lang="en-GB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 (b) Decide</a:t>
            </a:r>
            <a:endParaRPr lang="en-GB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lang="en-GB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GB" i="1"/>
              <a:t>simple, low complexity</a:t>
            </a:r>
            <a:endParaRPr lang="en-US" altLang="en-GB" i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GB" i="1"/>
              <a:t>limitation of being blocking</a:t>
            </a:r>
            <a:endParaRPr lang="en-US" altLang="en-GB" i="1"/>
          </a:p>
        </p:txBody>
      </p:sp>
      <p:sp>
        <p:nvSpPr>
          <p:cNvPr id="145" name="Shape 145"/>
          <p:cNvSpPr txBox="1"/>
          <p:nvPr>
            <p:ph type="title"/>
          </p:nvPr>
        </p:nvSpPr>
        <p:spPr>
          <a:xfrm>
            <a:off x="779145" y="906145"/>
            <a:ext cx="7586345" cy="7258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>
                <a:solidFill>
                  <a:schemeClr val="tx1"/>
                </a:solidFill>
              </a:rPr>
              <a:t>Two simple consensus protocols</a:t>
            </a:r>
            <a:endParaRPr lang="en-US" altLang="en-GB">
              <a:solidFill>
                <a:schemeClr val="tx1"/>
              </a:solidFill>
            </a:endParaRPr>
          </a:p>
        </p:txBody>
      </p:sp>
      <p:sp>
        <p:nvSpPr>
          <p:cNvPr id="146" name="Shape 146"/>
          <p:cNvSpPr txBox="1"/>
          <p:nvPr>
            <p:ph type="body" idx="2"/>
          </p:nvPr>
        </p:nvSpPr>
        <p:spPr>
          <a:xfrm>
            <a:off x="4219575" y="3027680"/>
            <a:ext cx="3136900" cy="29216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rtl="0">
              <a:spcBef>
                <a:spcPts val="600"/>
              </a:spcBef>
              <a:spcAft>
                <a:spcPts val="0"/>
              </a:spcAft>
              <a:buFont typeface="Wingdings" panose="05000000000000000000" charset="0"/>
              <a:buChar char="p"/>
            </a:pPr>
            <a:r>
              <a:rPr lang="en-US" altLang="en-GB" b="1">
                <a:sym typeface="+mn-ea"/>
              </a:rPr>
              <a:t>Three-phase commit(3PC)</a:t>
            </a:r>
            <a:endParaRPr b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(a) Proposal Voting</a:t>
            </a:r>
            <a:endParaRPr lang="en-GB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(b) Pre-Commit (or abort)</a:t>
            </a:r>
            <a:endParaRPr lang="en-GB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(c) Do Commit</a:t>
            </a:r>
            <a:endParaRPr lang="en-GB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lang="en-GB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i="1"/>
              <a:t>non-blocking</a:t>
            </a:r>
            <a:endParaRPr lang="en-GB" i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i="1"/>
              <a:t>unable to maintain consistency</a:t>
            </a:r>
            <a:endParaRPr lang="en-GB" i="1"/>
          </a:p>
        </p:txBody>
      </p:sp>
      <p:sp>
        <p:nvSpPr>
          <p:cNvPr id="147" name="Shape 147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2" name="文本框 1"/>
          <p:cNvSpPr txBox="1"/>
          <p:nvPr/>
        </p:nvSpPr>
        <p:spPr>
          <a:xfrm>
            <a:off x="893445" y="1937385"/>
            <a:ext cx="73253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 b="1">
                <a:solidFill>
                  <a:schemeClr val="tx1"/>
                </a:solidFill>
              </a:rPr>
              <a:t>O</a:t>
            </a:r>
            <a:r>
              <a:rPr lang="zh-CN" altLang="en-US" sz="1800" b="1">
                <a:solidFill>
                  <a:schemeClr val="tx1"/>
                </a:solidFill>
              </a:rPr>
              <a:t>ne static coordinator</a:t>
            </a:r>
            <a:r>
              <a:rPr lang="en-US" altLang="zh-CN" sz="1800" b="1">
                <a:solidFill>
                  <a:schemeClr val="tx1"/>
                </a:solidFill>
              </a:rPr>
              <a:t>(leader)</a:t>
            </a:r>
            <a:r>
              <a:rPr lang="zh-CN" altLang="en-US" sz="1800" b="1">
                <a:solidFill>
                  <a:schemeClr val="tx1"/>
                </a:solidFill>
              </a:rPr>
              <a:t> and a set of participants</a:t>
            </a:r>
            <a:r>
              <a:rPr lang="en-US" altLang="zh-CN" sz="1800" b="1">
                <a:solidFill>
                  <a:schemeClr val="tx1"/>
                </a:solidFill>
              </a:rPr>
              <a:t>(cohort)</a:t>
            </a:r>
            <a:endParaRPr lang="en-US" altLang="zh-CN" sz="1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ctrTitle" idx="4294967295"/>
          </p:nvPr>
        </p:nvSpPr>
        <p:spPr>
          <a:xfrm>
            <a:off x="1341120" y="614045"/>
            <a:ext cx="6459855" cy="226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rgbClr val="FFFFFF"/>
                </a:solidFill>
              </a:rPr>
              <a:t>A</a:t>
            </a:r>
            <a:r>
              <a:rPr lang="en-US" sz="7200" baseline="30000">
                <a:solidFill>
                  <a:srgbClr val="FFFFFF"/>
                </a:solidFill>
              </a:rPr>
              <a:t>2</a:t>
            </a:r>
            <a:r>
              <a:rPr lang="en-US" sz="7200">
                <a:solidFill>
                  <a:srgbClr val="FFFFFF"/>
                </a:solidFill>
              </a:rPr>
              <a:t>: agreement in the air</a:t>
            </a:r>
            <a:endParaRPr lang="en-US" sz="7200">
              <a:solidFill>
                <a:srgbClr val="FFFFFF"/>
              </a:solidFill>
            </a:endParaRPr>
          </a:p>
        </p:txBody>
      </p:sp>
      <p:sp>
        <p:nvSpPr>
          <p:cNvPr id="133" name="Shape 133"/>
          <p:cNvSpPr txBox="1"/>
          <p:nvPr>
            <p:ph type="subTitle" idx="4294967295"/>
          </p:nvPr>
        </p:nvSpPr>
        <p:spPr>
          <a:xfrm>
            <a:off x="908685" y="2874645"/>
            <a:ext cx="7324090" cy="33521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GB" sz="2400">
                <a:solidFill>
                  <a:schemeClr val="lt1"/>
                </a:solidFill>
              </a:rPr>
              <a:t>A</a:t>
            </a:r>
            <a:r>
              <a:rPr lang="en-GB" sz="2400">
                <a:solidFill>
                  <a:schemeClr val="lt1"/>
                </a:solidFill>
              </a:rPr>
              <a:t> set of network-wide communication primitives</a:t>
            </a:r>
            <a:endParaRPr lang="en-GB" sz="2400">
              <a:solidFill>
                <a:schemeClr val="lt1"/>
              </a:solidFill>
            </a:endParaRPr>
          </a:p>
          <a:p>
            <a:pPr marL="3429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Font typeface="Wingdings" panose="05000000000000000000" charset="0"/>
              <a:buChar char="p"/>
            </a:pPr>
            <a:r>
              <a:rPr lang="en-US" altLang="en-GB" sz="2400">
                <a:solidFill>
                  <a:schemeClr val="lt1"/>
                </a:solidFill>
              </a:rPr>
              <a:t>Voting</a:t>
            </a:r>
            <a:endParaRPr lang="en-US" altLang="en-GB" sz="2400">
              <a:solidFill>
                <a:schemeClr val="lt1"/>
              </a:solidFill>
            </a:endParaRPr>
          </a:p>
          <a:p>
            <a:pPr marL="3429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Font typeface="Wingdings" panose="05000000000000000000" charset="0"/>
              <a:buChar char="p"/>
            </a:pPr>
            <a:r>
              <a:rPr lang="en-US" altLang="en-GB" sz="2400">
                <a:solidFill>
                  <a:schemeClr val="lt1"/>
                </a:solidFill>
              </a:rPr>
              <a:t>2PC</a:t>
            </a:r>
            <a:endParaRPr lang="en-US" altLang="en-GB" sz="2400">
              <a:solidFill>
                <a:schemeClr val="lt1"/>
              </a:solidFill>
            </a:endParaRPr>
          </a:p>
          <a:p>
            <a:pPr marL="3429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Font typeface="Wingdings" panose="05000000000000000000" charset="0"/>
              <a:buChar char="p"/>
            </a:pPr>
            <a:r>
              <a:rPr lang="en-US" altLang="en-GB" sz="2400">
                <a:solidFill>
                  <a:schemeClr val="lt1"/>
                </a:solidFill>
              </a:rPr>
              <a:t>3PC</a:t>
            </a:r>
            <a:endParaRPr lang="en-US" altLang="en-GB" sz="2400">
              <a:solidFill>
                <a:schemeClr val="lt1"/>
              </a:solidFill>
            </a:endParaRPr>
          </a:p>
          <a:p>
            <a:pPr marL="3429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Font typeface="Wingdings" panose="05000000000000000000" charset="0"/>
              <a:buChar char="p"/>
            </a:pPr>
            <a:r>
              <a:rPr lang="en-US" altLang="en-GB" sz="2400">
                <a:solidFill>
                  <a:schemeClr val="lt1"/>
                </a:solidFill>
              </a:rPr>
              <a:t>Multi-phase</a:t>
            </a:r>
            <a:endParaRPr lang="en-US" altLang="en-GB" sz="2400">
              <a:solidFill>
                <a:schemeClr val="lt1"/>
              </a:solidFill>
            </a:endParaRPr>
          </a:p>
          <a:p>
            <a:pPr marL="3429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Font typeface="Wingdings" panose="05000000000000000000" charset="0"/>
              <a:buChar char="p"/>
            </a:pPr>
            <a:r>
              <a:rPr lang="en-US" altLang="en-GB" sz="2400">
                <a:solidFill>
                  <a:schemeClr val="lt1"/>
                </a:solidFill>
              </a:rPr>
              <a:t>Join/Leave</a:t>
            </a:r>
            <a:endParaRPr lang="en-US" altLang="en-GB" sz="2400">
              <a:solidFill>
                <a:schemeClr val="lt1"/>
              </a:solidFill>
            </a:endParaRPr>
          </a:p>
        </p:txBody>
      </p:sp>
      <p:sp>
        <p:nvSpPr>
          <p:cNvPr id="139" name="Shape 139"/>
          <p:cNvSpPr txBox="1"/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4582</Words>
  <Application>WPS 演示</Application>
  <PresentationFormat/>
  <Paragraphs>308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Arial</vt:lpstr>
      <vt:lpstr>宋体</vt:lpstr>
      <vt:lpstr>Wingdings</vt:lpstr>
      <vt:lpstr>Arial</vt:lpstr>
      <vt:lpstr>Raleway</vt:lpstr>
      <vt:lpstr>Lato</vt:lpstr>
      <vt:lpstr>Wingdings</vt:lpstr>
      <vt:lpstr>微软雅黑</vt:lpstr>
      <vt:lpstr>Arial Unicode MS</vt:lpstr>
      <vt:lpstr>Antonio template</vt:lpstr>
      <vt:lpstr>Network-wide Consensus Utilizing the Capture Effect in Low-power Wireless Networks</vt:lpstr>
      <vt:lpstr>PowerPoint 演示文稿</vt:lpstr>
      <vt:lpstr>Outline</vt:lpstr>
      <vt:lpstr>Introduction</vt:lpstr>
      <vt:lpstr>Low-power wireless network</vt:lpstr>
      <vt:lpstr>Capture effect</vt:lpstr>
      <vt:lpstr>  Network-wide Consensus</vt:lpstr>
      <vt:lpstr>Two simple consensus protocols</vt:lpstr>
      <vt:lpstr>A2: agreement in the air</vt:lpstr>
      <vt:lpstr>SYNCHROTRON</vt:lpstr>
      <vt:lpstr>Parallel Channels</vt:lpstr>
      <vt:lpstr>PowerPoint 演示文稿</vt:lpstr>
      <vt:lpstr>PowerPoint 演示文稿</vt:lpstr>
      <vt:lpstr>PowerPoint 演示文稿</vt:lpstr>
      <vt:lpstr>2PC in A2</vt:lpstr>
      <vt:lpstr>3PC in A2</vt:lpstr>
      <vt:lpstr>A2 Services</vt:lpstr>
      <vt:lpstr>Join Request</vt:lpstr>
      <vt:lpstr>Leave</vt:lpstr>
      <vt:lpstr>Sequence Numbers</vt:lpstr>
      <vt:lpstr>Evalution </vt:lpstr>
      <vt:lpstr>PowerPoint 演示文稿</vt:lpstr>
      <vt:lpstr>PowerPoint 演示文稿</vt:lpstr>
      <vt:lpstr>PowerPoint 演示文稿</vt:lpstr>
      <vt:lpstr>Conclution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Network-wide Consensus Utilizing the Capture Effect in Low-power Wireless Networks</dc:title>
  <dc:creator/>
  <cp:lastModifiedBy>Administrator</cp:lastModifiedBy>
  <cp:revision>6</cp:revision>
  <dcterms:created xsi:type="dcterms:W3CDTF">2018-05-01T08:57:00Z</dcterms:created>
  <dcterms:modified xsi:type="dcterms:W3CDTF">2018-05-03T08:19:40Z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