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89" r:id="rId4"/>
    <p:sldId id="303" r:id="rId5"/>
    <p:sldId id="258" r:id="rId6"/>
    <p:sldId id="292" r:id="rId7"/>
    <p:sldId id="294" r:id="rId8"/>
    <p:sldId id="291" r:id="rId9"/>
    <p:sldId id="293" r:id="rId10"/>
    <p:sldId id="261" r:id="rId11"/>
    <p:sldId id="304" r:id="rId12"/>
    <p:sldId id="262" r:id="rId13"/>
    <p:sldId id="264" r:id="rId14"/>
    <p:sldId id="296" r:id="rId15"/>
    <p:sldId id="297" r:id="rId16"/>
    <p:sldId id="307" r:id="rId17"/>
    <p:sldId id="299" r:id="rId18"/>
    <p:sldId id="265" r:id="rId19"/>
    <p:sldId id="266" r:id="rId20"/>
    <p:sldId id="273" r:id="rId21"/>
    <p:sldId id="301" r:id="rId22"/>
    <p:sldId id="274" r:id="rId23"/>
    <p:sldId id="300" r:id="rId24"/>
    <p:sldId id="275" r:id="rId25"/>
    <p:sldId id="276" r:id="rId26"/>
    <p:sldId id="277" r:id="rId27"/>
    <p:sldId id="302" r:id="rId28"/>
    <p:sldId id="278" r:id="rId29"/>
    <p:sldId id="281" r:id="rId30"/>
    <p:sldId id="305" r:id="rId31"/>
    <p:sldId id="306" r:id="rId32"/>
    <p:sldId id="287" r:id="rId33"/>
  </p:sldIdLst>
  <p:sldSz cx="9144000" cy="5143500" type="screen16x9"/>
  <p:notesSz cx="6858000" cy="9144000"/>
  <p:embeddedFontLst>
    <p:embeddedFont>
      <p:font typeface="Cambria Math" panose="02040503050406030204" pitchFamily="18" charset="0"/>
      <p:regular r:id="rId35"/>
    </p:embeddedFont>
    <p:embeddedFont>
      <p:font typeface="Lato" panose="02010600030101010101" charset="0"/>
      <p:regular r:id="rId36"/>
      <p:bold r:id="rId37"/>
      <p:italic r:id="rId38"/>
      <p:boldItalic r:id="rId39"/>
    </p:embeddedFont>
    <p:embeddedFont>
      <p:font typeface="Raleway" panose="02010600030101010101" charset="0"/>
      <p:regular r:id="rId40"/>
      <p:bold r:id="rId41"/>
      <p:italic r:id="rId42"/>
      <p:boldItalic r:id="rId43"/>
    </p:embeddedFont>
    <p:embeddedFont>
      <p:font typeface="Roboto" panose="02010600030101010101"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4" autoAdjust="0"/>
    <p:restoredTop sz="83549" autoAdjust="0"/>
  </p:normalViewPr>
  <p:slideViewPr>
    <p:cSldViewPr snapToGrid="0">
      <p:cViewPr>
        <p:scale>
          <a:sx n="120" d="100"/>
          <a:sy n="120" d="100"/>
        </p:scale>
        <p:origin x="16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Bridging_(networkin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Network_device" TargetMode="External"/><Relationship Id="rId5" Type="http://schemas.openxmlformats.org/officeDocument/2006/relationships/hyperlink" Target="https://en.wikipedia.org/wiki/Gateway_(telecommunications)" TargetMode="External"/><Relationship Id="rId4" Type="http://schemas.openxmlformats.org/officeDocument/2006/relationships/hyperlink" Target="https://en.wikipedia.org/wiki/Router_(comput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zh-CN" altLang="en-US" dirty="0"/>
              <a:t>转化成一个 优化问题   </a:t>
            </a:r>
            <a:r>
              <a:rPr lang="en-US" altLang="zh-CN" dirty="0"/>
              <a:t>to minimize the number of sniffers while the packet capture ratio for each node is satisfied</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114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NetVision</a:t>
            </a:r>
            <a:r>
              <a:rPr lang="en-US" dirty="0"/>
              <a:t> aims to provide a practical and generic network measurement system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In addition, deploying sniffers at node positions is more practical since not all positions are geographically reachable.</a:t>
            </a:r>
          </a:p>
          <a:p>
            <a:pPr marL="0" lvl="0" indent="0">
              <a:spcBef>
                <a:spcPts val="0"/>
              </a:spcBef>
              <a:spcAft>
                <a:spcPts val="0"/>
              </a:spcAft>
              <a:buNone/>
            </a:pPr>
            <a:endParaRPr lang="zh-CN" altLang="en-US" dirty="0"/>
          </a:p>
        </p:txBody>
      </p:sp>
    </p:spTree>
    <p:extLst>
      <p:ext uri="{BB962C8B-B14F-4D97-AF65-F5344CB8AC3E}">
        <p14:creationId xmlns:p14="http://schemas.microsoft.com/office/powerpoint/2010/main" val="293712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728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lvl="0" indent="0">
              <a:spcBef>
                <a:spcPts val="0"/>
              </a:spcBef>
              <a:spcAft>
                <a:spcPts val="0"/>
              </a:spcAft>
              <a:buNone/>
            </a:pPr>
            <a:r>
              <a:rPr lang="en-US" altLang="zh-CN" dirty="0"/>
              <a:t> Fig. 2 shows an illustrative example of sniffer deployment under different link models.  The goal is to select a minimum number of sniffer nodes from s 1 ,s 2 ,s 3 to make v minimum-κ-covered. </a:t>
            </a:r>
          </a:p>
          <a:p>
            <a:pPr marL="0" lvl="0" indent="0">
              <a:spcBef>
                <a:spcPts val="0"/>
              </a:spcBef>
              <a:spcAft>
                <a:spcPts val="0"/>
              </a:spcAft>
              <a:buNone/>
            </a:pPr>
            <a:r>
              <a:rPr lang="en-US" altLang="zh-CN" dirty="0"/>
              <a:t>Suppose E </a:t>
            </a:r>
            <a:r>
              <a:rPr lang="en-US" altLang="zh-CN" dirty="0" err="1"/>
              <a:t>v,s</a:t>
            </a:r>
            <a:r>
              <a:rPr lang="en-US" altLang="zh-CN" dirty="0"/>
              <a:t> </a:t>
            </a:r>
            <a:r>
              <a:rPr lang="en-US" altLang="zh-CN" dirty="0" err="1"/>
              <a:t>i</a:t>
            </a:r>
            <a:r>
              <a:rPr lang="en-US" altLang="zh-CN" dirty="0"/>
              <a:t> is the event that a packet is  successfully observed by </a:t>
            </a:r>
            <a:r>
              <a:rPr lang="en-US" altLang="zh-CN" dirty="0" err="1"/>
              <a:t>si</a:t>
            </a:r>
            <a:r>
              <a:rPr lang="en-US" altLang="zh-CN" dirty="0"/>
              <a:t> The packet delivery ratio p </a:t>
            </a:r>
            <a:r>
              <a:rPr lang="en-US" altLang="zh-CN" dirty="0" err="1"/>
              <a:t>v,s</a:t>
            </a:r>
            <a:r>
              <a:rPr lang="en-US" altLang="zh-CN" dirty="0"/>
              <a:t> </a:t>
            </a:r>
            <a:r>
              <a:rPr lang="en-US" altLang="zh-CN" dirty="0" err="1"/>
              <a:t>i</a:t>
            </a:r>
            <a:r>
              <a:rPr lang="en-US" altLang="zh-CN" dirty="0"/>
              <a:t> of each link (</a:t>
            </a:r>
            <a:r>
              <a:rPr lang="en-US" altLang="zh-CN" dirty="0" err="1"/>
              <a:t>v,s</a:t>
            </a:r>
            <a:r>
              <a:rPr lang="en-US" altLang="zh-CN" dirty="0"/>
              <a:t> </a:t>
            </a:r>
            <a:r>
              <a:rPr lang="en-US" altLang="zh-CN" dirty="0" err="1"/>
              <a:t>i</a:t>
            </a:r>
            <a:r>
              <a:rPr lang="en-US" altLang="zh-CN" dirty="0"/>
              <a:t> ) is given in the figure.</a:t>
            </a:r>
          </a:p>
          <a:p>
            <a:pPr marL="0" lvl="0" indent="0">
              <a:spcBef>
                <a:spcPts val="0"/>
              </a:spcBef>
              <a:spcAft>
                <a:spcPts val="0"/>
              </a:spcAft>
              <a:buNone/>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According to the link quality, none of the three sniffers can make v minimum-κ-covered Let us consider sniffer sets of size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As a result, s 1 and s2 are selected to be sniffer nodes.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This example demonstrates the difference of sniffer deployment under different link models. We can see that the link independence assumption sometimes overestimates the node PCR when links are correlated. In this example, the real node PCR is 0.7 with {s 1 ,s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lvl="0" indent="0">
              <a:spcBef>
                <a:spcPts val="0"/>
              </a:spcBef>
              <a:spcAft>
                <a:spcPts val="0"/>
              </a:spcAft>
              <a:buNone/>
            </a:pPr>
            <a:endParaRPr lang="en-US" altLang="zh-CN" dirty="0"/>
          </a:p>
          <a:p>
            <a:endParaRPr lang="zh-CN" altLang="en-US" dirty="0"/>
          </a:p>
        </p:txBody>
      </p:sp>
    </p:spTree>
    <p:extLst>
      <p:ext uri="{BB962C8B-B14F-4D97-AF65-F5344CB8AC3E}">
        <p14:creationId xmlns:p14="http://schemas.microsoft.com/office/powerpoint/2010/main" val="269174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US" dirty="0"/>
              <a:t>if sniffers are deployed at s 1 and s 2 , the</a:t>
            </a:r>
          </a:p>
          <a:p>
            <a:pPr marL="0" lvl="0" indent="0" rtl="0">
              <a:lnSpc>
                <a:spcPct val="115000"/>
              </a:lnSpc>
              <a:spcBef>
                <a:spcPts val="0"/>
              </a:spcBef>
              <a:spcAft>
                <a:spcPts val="1600"/>
              </a:spcAft>
              <a:buNone/>
            </a:pPr>
            <a:r>
              <a:rPr lang="en-US" dirty="0"/>
              <a:t>PCR of v is 1−(1− p </a:t>
            </a:r>
            <a:r>
              <a:rPr lang="en-US" dirty="0" err="1"/>
              <a:t>v,s</a:t>
            </a:r>
            <a:r>
              <a:rPr lang="en-US" dirty="0"/>
              <a:t> 1 )∗(1− p </a:t>
            </a:r>
            <a:r>
              <a:rPr lang="en-US" dirty="0" err="1"/>
              <a:t>v,s</a:t>
            </a:r>
            <a:r>
              <a:rPr lang="en-US" dirty="0"/>
              <a:t> 2 ) = 1−0.5∗0.4 = 0.8.</a:t>
            </a:r>
            <a:endParaRPr dirty="0"/>
          </a:p>
        </p:txBody>
      </p:sp>
    </p:spTree>
    <p:extLst>
      <p:ext uri="{BB962C8B-B14F-4D97-AF65-F5344CB8AC3E}">
        <p14:creationId xmlns:p14="http://schemas.microsoft.com/office/powerpoint/2010/main" val="121291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600"/>
              </a:spcAft>
              <a:buClr>
                <a:srgbClr val="000000"/>
              </a:buClr>
              <a:buSzPts val="1100"/>
              <a:buFont typeface="Arial"/>
              <a:buNone/>
              <a:tabLst/>
              <a:defRPr/>
            </a:pPr>
            <a:r>
              <a:rPr lang="en-US" altLang="zh-CN" sz="1100" dirty="0"/>
              <a:t>The constraint is that for any node v, it is minimum κ covered. </a:t>
            </a:r>
          </a:p>
          <a:p>
            <a:pPr marL="0" lvl="0" indent="0" rtl="0">
              <a:lnSpc>
                <a:spcPct val="115000"/>
              </a:lnSpc>
              <a:spcBef>
                <a:spcPts val="0"/>
              </a:spcBef>
              <a:spcAft>
                <a:spcPts val="160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多种角度去解释这个kernel 结果</a:t>
            </a:r>
            <a:endParaRPr/>
          </a:p>
        </p:txBody>
      </p:sp>
    </p:spTree>
    <p:extLst>
      <p:ext uri="{BB962C8B-B14F-4D97-AF65-F5344CB8AC3E}">
        <p14:creationId xmlns:p14="http://schemas.microsoft.com/office/powerpoint/2010/main" val="519946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ltLang="zh-CN" dirty="0"/>
              <a:t>A hotspot is a node that appears to be the source of, or destination of, more packets than others.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indent="-342900">
              <a:buSzPts val="1800"/>
            </a:pPr>
            <a:r>
              <a:rPr lang="en-US" altLang="zh-CN" sz="1800" dirty="0"/>
              <a:t>The following example shows how to localize the packet loss</a:t>
            </a:r>
            <a:endParaRPr lang="en-US" altLang="zh-CN" sz="1800" b="1" dirty="0"/>
          </a:p>
          <a:p>
            <a:pPr marL="0" lvl="0" indent="0">
              <a:spcBef>
                <a:spcPts val="160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rtl="0">
              <a:lnSpc>
                <a:spcPct val="115000"/>
              </a:lnSpc>
              <a:spcBef>
                <a:spcPts val="0"/>
              </a:spcBef>
              <a:spcAft>
                <a:spcPts val="0"/>
              </a:spcAft>
              <a:buClr>
                <a:schemeClr val="accent1"/>
              </a:buClr>
              <a:buSzPts val="1300"/>
              <a:buFont typeface="Lato"/>
              <a:buChar char="●"/>
            </a:pPr>
            <a:r>
              <a:rPr lang="en-US" sz="1800" dirty="0">
                <a:solidFill>
                  <a:schemeClr val="accent1"/>
                </a:solidFill>
                <a:latin typeface="Lato"/>
                <a:ea typeface="Lato"/>
                <a:cs typeface="Lato"/>
                <a:sym typeface="Lato"/>
              </a:rPr>
              <a:t>It first finds out lossy nodes whose packet reception rate is lower than a threshold (e.g., 60%). Then, missing packets originated from lossy nodes can be obtained as follows. For each missing packet, we regard the last hop on its path as the suspicious location and count the number of missing packets at each suspicious location. Finally, the result is a count table where each entry denotes the node that has missing packets.</a:t>
            </a:r>
            <a:endParaRPr dirty="0"/>
          </a:p>
        </p:txBody>
      </p:sp>
    </p:spTree>
    <p:extLst>
      <p:ext uri="{BB962C8B-B14F-4D97-AF65-F5344CB8AC3E}">
        <p14:creationId xmlns:p14="http://schemas.microsoft.com/office/powerpoint/2010/main" val="1793777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CN" dirty="0"/>
              <a:t>The sniffer deployment</a:t>
            </a:r>
          </a:p>
          <a:p>
            <a:pPr marL="0" lvl="0" indent="0">
              <a:spcBef>
                <a:spcPts val="0"/>
              </a:spcBef>
              <a:spcAft>
                <a:spcPts val="0"/>
              </a:spcAft>
              <a:buNone/>
            </a:pPr>
            <a:r>
              <a:rPr lang="en-US" altLang="zh-CN" dirty="0"/>
              <a:t>strategy we employ here is link-correlation-aware-sniffer-</a:t>
            </a:r>
          </a:p>
          <a:p>
            <a:pPr marL="0" lvl="0" indent="0">
              <a:spcBef>
                <a:spcPts val="0"/>
              </a:spcBef>
              <a:spcAft>
                <a:spcPts val="0"/>
              </a:spcAft>
              <a:buNone/>
            </a:pPr>
            <a:r>
              <a:rPr lang="en-US" altLang="zh-CN" dirty="0"/>
              <a:t>deployment. For comparison, we also evaluate the accuracy</a:t>
            </a:r>
          </a:p>
          <a:p>
            <a:pPr marL="0" lvl="0" indent="0">
              <a:spcBef>
                <a:spcPts val="0"/>
              </a:spcBef>
              <a:spcAft>
                <a:spcPts val="0"/>
              </a:spcAft>
              <a:buNone/>
            </a:pPr>
            <a:r>
              <a:rPr lang="en-US" altLang="zh-CN" dirty="0"/>
              <a:t>of a typical in-band technology </a:t>
            </a:r>
            <a:r>
              <a:rPr lang="en-US" altLang="zh-CN" dirty="0" err="1"/>
              <a:t>Dophy</a:t>
            </a:r>
            <a:r>
              <a:rPr lang="en-US" altLang="zh-CN" dirty="0"/>
              <a:t> [24] and an out-band</a:t>
            </a:r>
          </a:p>
          <a:p>
            <a:pPr marL="0" lvl="0" indent="0">
              <a:spcBef>
                <a:spcPts val="0"/>
              </a:spcBef>
              <a:spcAft>
                <a:spcPts val="0"/>
              </a:spcAft>
              <a:buNone/>
            </a:pPr>
            <a:r>
              <a:rPr lang="en-US" altLang="zh-CN" dirty="0"/>
              <a:t>technology SMSN [14]. </a:t>
            </a:r>
            <a:r>
              <a:rPr lang="en-US" altLang="zh-CN" dirty="0" err="1"/>
              <a:t>Dophy</a:t>
            </a:r>
            <a:r>
              <a:rPr lang="en-US" altLang="zh-CN" dirty="0"/>
              <a:t> is the state-of-art in-band work</a:t>
            </a:r>
          </a:p>
          <a:p>
            <a:pPr marL="0" lvl="0" indent="0">
              <a:spcBef>
                <a:spcPts val="0"/>
              </a:spcBef>
              <a:spcAft>
                <a:spcPts val="0"/>
              </a:spcAft>
              <a:buNone/>
            </a:pPr>
            <a:r>
              <a:rPr lang="en-US" altLang="zh-CN" dirty="0"/>
              <a:t>on link loss ratio measurement in WSN. It encodes the number</a:t>
            </a:r>
          </a:p>
          <a:p>
            <a:pPr marL="0" lvl="0" indent="0">
              <a:spcBef>
                <a:spcPts val="0"/>
              </a:spcBef>
              <a:spcAft>
                <a:spcPts val="0"/>
              </a:spcAft>
              <a:buNone/>
            </a:pPr>
            <a:r>
              <a:rPr lang="en-US" altLang="zh-CN" dirty="0"/>
              <a:t>of retransmissions at each hop into the packet and recovers</a:t>
            </a:r>
          </a:p>
          <a:p>
            <a:pPr marL="0" lvl="0" indent="0">
              <a:spcBef>
                <a:spcPts val="0"/>
              </a:spcBef>
              <a:spcAft>
                <a:spcPts val="0"/>
              </a:spcAft>
              <a:buNone/>
            </a:pPr>
            <a:r>
              <a:rPr lang="en-US" altLang="zh-CN" dirty="0"/>
              <a:t>them at the sink for link loss ratio estimation. SMSN is a</a:t>
            </a:r>
          </a:p>
          <a:p>
            <a:pPr marL="0" lvl="0" indent="0">
              <a:spcBef>
                <a:spcPts val="0"/>
              </a:spcBef>
              <a:spcAft>
                <a:spcPts val="0"/>
              </a:spcAft>
              <a:buNone/>
            </a:pPr>
            <a:r>
              <a:rPr lang="en-US" altLang="zh-CN" dirty="0"/>
              <a:t>typical sniffer deployment strategy, and we extend it with our</a:t>
            </a:r>
          </a:p>
          <a:p>
            <a:pPr marL="0" lvl="0" indent="0">
              <a:spcBef>
                <a:spcPts val="0"/>
              </a:spcBef>
              <a:spcAft>
                <a:spcPts val="0"/>
              </a:spcAft>
              <a:buNone/>
            </a:pPr>
            <a:r>
              <a:rPr lang="en-US" altLang="zh-CN" dirty="0"/>
              <a:t>trace merging scheme to perform loss rate measurement. We</a:t>
            </a:r>
          </a:p>
          <a:p>
            <a:pPr marL="0" lvl="0" indent="0">
              <a:spcBef>
                <a:spcPts val="0"/>
              </a:spcBef>
              <a:spcAft>
                <a:spcPts val="0"/>
              </a:spcAft>
              <a:buNone/>
            </a:pPr>
            <a:r>
              <a:rPr lang="en-US" altLang="zh-CN" dirty="0"/>
              <a:t>refer to it as Enhanced-SMSN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Top left is soprts cars. Ordinary cars middle right .Sport utility vehicles bottom left   </a:t>
            </a:r>
            <a:endParaRPr/>
          </a:p>
          <a:p>
            <a:pPr marL="0" lvl="0" indent="0">
              <a:spcBef>
                <a:spcPts val="0"/>
              </a:spcBef>
              <a:spcAft>
                <a:spcPts val="0"/>
              </a:spcAft>
              <a:buNone/>
            </a:pPr>
            <a:r>
              <a:rPr lang="en"/>
              <a:t> Also sport utility vehicles from German manufacturers are placed next each other.?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altLang="zh-CN" sz="1100" b="0" i="0" u="none" strike="noStrike" cap="none" dirty="0">
                <a:solidFill>
                  <a:srgbClr val="000000"/>
                </a:solidFill>
                <a:effectLst/>
                <a:latin typeface="Arial"/>
                <a:ea typeface="Arial"/>
                <a:cs typeface="Arial"/>
                <a:sym typeface="Arial"/>
              </a:rPr>
              <a:t>a </a:t>
            </a:r>
            <a:r>
              <a:rPr lang="en-US" altLang="zh-CN" sz="1100" b="1" i="0" u="none" strike="noStrike" cap="none" dirty="0">
                <a:solidFill>
                  <a:srgbClr val="000000"/>
                </a:solidFill>
                <a:effectLst/>
                <a:latin typeface="Arial"/>
                <a:ea typeface="Arial"/>
                <a:cs typeface="Arial"/>
                <a:sym typeface="Arial"/>
              </a:rPr>
              <a:t>hop</a:t>
            </a:r>
            <a:r>
              <a:rPr lang="en-US" altLang="zh-CN" sz="1100" b="0" i="0" u="none" strike="noStrike" cap="none" dirty="0">
                <a:solidFill>
                  <a:srgbClr val="000000"/>
                </a:solidFill>
                <a:effectLst/>
                <a:latin typeface="Arial"/>
                <a:ea typeface="Arial"/>
                <a:cs typeface="Arial"/>
                <a:sym typeface="Arial"/>
              </a:rPr>
              <a:t> is one portion of the path between source and destination. Data packets pass through </a:t>
            </a:r>
            <a:r>
              <a:rPr lang="en-US" altLang="zh-CN" sz="1100" b="0" i="0" u="none" strike="noStrike" cap="none" dirty="0">
                <a:solidFill>
                  <a:srgbClr val="000000"/>
                </a:solidFill>
                <a:effectLst/>
                <a:latin typeface="Arial"/>
                <a:ea typeface="Arial"/>
                <a:cs typeface="Arial"/>
                <a:sym typeface="Arial"/>
                <a:hlinkClick r:id="rId3" tooltip="Bridging (networking)"/>
              </a:rPr>
              <a:t>bridges</a:t>
            </a:r>
            <a:r>
              <a:rPr lang="en-US" altLang="zh-CN"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hlinkClick r:id="rId4" tooltip="Router (computing)"/>
              </a:rPr>
              <a:t>routers</a:t>
            </a:r>
            <a:r>
              <a:rPr lang="en-US" altLang="zh-CN" sz="1100" b="0" i="0" u="none" strike="noStrike" cap="none" dirty="0">
                <a:solidFill>
                  <a:srgbClr val="000000"/>
                </a:solidFill>
                <a:effectLst/>
                <a:latin typeface="Arial"/>
                <a:ea typeface="Arial"/>
                <a:cs typeface="Arial"/>
                <a:sym typeface="Arial"/>
              </a:rPr>
              <a:t> and </a:t>
            </a:r>
            <a:r>
              <a:rPr lang="en-US" altLang="zh-CN" sz="1100" b="0" i="0" u="none" strike="noStrike" cap="none" dirty="0">
                <a:solidFill>
                  <a:srgbClr val="000000"/>
                </a:solidFill>
                <a:effectLst/>
                <a:latin typeface="Arial"/>
                <a:ea typeface="Arial"/>
                <a:cs typeface="Arial"/>
                <a:sym typeface="Arial"/>
                <a:hlinkClick r:id="rId5" tooltip="Gateway (telecommunications)"/>
              </a:rPr>
              <a:t>gateways</a:t>
            </a:r>
            <a:r>
              <a:rPr lang="en-US" altLang="zh-CN" sz="1100" b="0" i="0" u="none" strike="noStrike" cap="none" dirty="0">
                <a:solidFill>
                  <a:srgbClr val="000000"/>
                </a:solidFill>
                <a:effectLst/>
                <a:latin typeface="Arial"/>
                <a:ea typeface="Arial"/>
                <a:cs typeface="Arial"/>
                <a:sym typeface="Arial"/>
              </a:rPr>
              <a:t> as they travel between source and destination. Each time packets are passed to the next </a:t>
            </a:r>
            <a:r>
              <a:rPr lang="en-US" altLang="zh-CN" sz="1100" b="0" i="0" u="none" strike="noStrike" cap="none" dirty="0">
                <a:solidFill>
                  <a:srgbClr val="000000"/>
                </a:solidFill>
                <a:effectLst/>
                <a:latin typeface="Arial"/>
                <a:ea typeface="Arial"/>
                <a:cs typeface="Arial"/>
                <a:sym typeface="Arial"/>
                <a:hlinkClick r:id="rId6" tooltip="Network device"/>
              </a:rPr>
              <a:t>network device</a:t>
            </a:r>
            <a:r>
              <a:rPr lang="en-US" altLang="zh-CN" sz="1100" b="0" i="0" u="none" strike="noStrike" cap="none" dirty="0">
                <a:solidFill>
                  <a:srgbClr val="000000"/>
                </a:solidFill>
                <a:effectLst/>
                <a:latin typeface="Arial"/>
                <a:ea typeface="Arial"/>
                <a:cs typeface="Arial"/>
                <a:sym typeface="Arial"/>
              </a:rPr>
              <a:t>, a hop occurs</a:t>
            </a:r>
          </a:p>
          <a:p>
            <a:pPr marL="0" lvl="0" indent="0" rtl="0">
              <a:lnSpc>
                <a:spcPct val="115000"/>
              </a:lnSpc>
              <a:spcBef>
                <a:spcPts val="0"/>
              </a:spcBef>
              <a:spcAft>
                <a:spcPts val="0"/>
              </a:spcAft>
              <a:buNone/>
            </a:pPr>
            <a:endParaRPr lang="en-US" altLang="zh-CN"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tLang="zh-CN" sz="1100" dirty="0"/>
              <a:t> Short transmission range in </a:t>
            </a:r>
            <a:r>
              <a:rPr lang="en-US" altLang="zh-CN" sz="1100" dirty="0" err="1"/>
              <a:t>Singlehop</a:t>
            </a:r>
            <a:r>
              <a:rPr lang="en-US" altLang="zh-CN" sz="1100" dirty="0"/>
              <a:t> network prevents the use cases of IoT applications from running over a large number of devices. </a:t>
            </a:r>
            <a:endParaRPr lang="en-US" altLang="zh-CN" dirty="0"/>
          </a:p>
          <a:p>
            <a:pPr marL="0" lvl="0" indent="0" rtl="0">
              <a:lnSpc>
                <a:spcPct val="115000"/>
              </a:lnSpc>
              <a:spcBef>
                <a:spcPts val="0"/>
              </a:spcBef>
              <a:spcAft>
                <a:spcPts val="0"/>
              </a:spcAft>
              <a:buNone/>
            </a:pPr>
            <a:endParaRPr dirty="0"/>
          </a:p>
        </p:txBody>
      </p:sp>
    </p:spTree>
    <p:extLst>
      <p:ext uri="{BB962C8B-B14F-4D97-AF65-F5344CB8AC3E}">
        <p14:creationId xmlns:p14="http://schemas.microsoft.com/office/powerpoint/2010/main" val="224590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altLang="zh-CN" dirty="0"/>
              <a:t>RPL  which is a </a:t>
            </a:r>
            <a:r>
              <a:rPr lang="en-US" altLang="zh-CN" dirty="0" err="1"/>
              <a:t>multihop</a:t>
            </a:r>
            <a:r>
              <a:rPr lang="en-US" altLang="zh-CN" dirty="0"/>
              <a:t> routing protocol built on IPv6 for low-power and lossy networks monitoring all communication links cannot provide a guarantee on the packet capture ratio</a:t>
            </a:r>
            <a:endParaRPr lang="zh-CN" altLang="en-US" dirty="0"/>
          </a:p>
        </p:txBody>
      </p:sp>
    </p:spTree>
    <p:extLst>
      <p:ext uri="{BB962C8B-B14F-4D97-AF65-F5344CB8AC3E}">
        <p14:creationId xmlns:p14="http://schemas.microsoft.com/office/powerpoint/2010/main" val="9786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tLang="zh-CN" sz="3200" dirty="0" err="1"/>
              <a:t>multihop</a:t>
            </a:r>
            <a:r>
              <a:rPr lang="en-US" altLang="zh-CN" sz="3200" dirty="0"/>
              <a:t> wireless networks, measurement has become fundamental to network operations including manage-</a:t>
            </a:r>
            <a:r>
              <a:rPr lang="en-US" altLang="zh-CN" sz="3200" dirty="0" err="1"/>
              <a:t>ment</a:t>
            </a:r>
            <a:r>
              <a:rPr lang="en-US" altLang="zh-CN" sz="3200" dirty="0"/>
              <a:t>, security, diagnostics, optimization or simply enhancing our collective understanding of the network as a complex system.</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tLang="zh-CN" sz="3200" dirty="0"/>
              <a:t>They can be broadly  classified into two categories: in-band and out-of-band.</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altLang="zh-CN" sz="32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tLang="zh-CN" sz="3200" dirty="0"/>
              <a:t>In band </a:t>
            </a:r>
            <a:r>
              <a:rPr lang="zh-CN" altLang="en-US" sz="3200" dirty="0"/>
              <a:t>容易受攻击 </a:t>
            </a:r>
            <a:r>
              <a:rPr lang="en-US" altLang="zh-CN" sz="3200" dirty="0"/>
              <a:t>they are limited to observe network states only at the base station</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altLang="zh-CN" sz="32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tLang="zh-CN" sz="3200" dirty="0"/>
              <a:t> Previous works have demonstrated that out-of-band approaches are indeed useful for analyzing sensor network behaviors</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zh-CN" altLang="en-US" sz="3200" dirty="0"/>
          </a:p>
          <a:p>
            <a:pPr marL="0" lvl="0" indent="0" rtl="0">
              <a:lnSpc>
                <a:spcPct val="115000"/>
              </a:lnSpc>
              <a:spcBef>
                <a:spcPts val="0"/>
              </a:spcBef>
              <a:spcAft>
                <a:spcPts val="0"/>
              </a:spcAft>
              <a:buNone/>
            </a:pPr>
            <a:endParaRPr sz="3000" dirty="0">
              <a:solidFill>
                <a:schemeClr val="accent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sz="3000" dirty="0">
                <a:solidFill>
                  <a:schemeClr val="accent1"/>
                </a:solidFill>
                <a:latin typeface="Lato"/>
                <a:ea typeface="Lato"/>
                <a:cs typeface="Lato"/>
                <a:sym typeface="Lato"/>
              </a:rPr>
              <a:t>PCR </a:t>
            </a:r>
            <a:r>
              <a:rPr lang="zh-CN" altLang="en" sz="3000" dirty="0">
                <a:solidFill>
                  <a:schemeClr val="accent1"/>
                </a:solidFill>
                <a:latin typeface="Lato"/>
                <a:ea typeface="Lato"/>
                <a:cs typeface="Lato"/>
                <a:sym typeface="Lato"/>
              </a:rPr>
              <a:t>与</a:t>
            </a:r>
            <a:r>
              <a:rPr lang="zh-CN" altLang="en-US" sz="3000" dirty="0">
                <a:solidFill>
                  <a:schemeClr val="accent1"/>
                </a:solidFill>
                <a:latin typeface="Lato"/>
                <a:ea typeface="Lato"/>
                <a:cs typeface="Lato"/>
                <a:sym typeface="Lato"/>
              </a:rPr>
              <a:t>网络的连接质量有直接关系，</a:t>
            </a:r>
            <a:r>
              <a:rPr lang="en-US" altLang="zh-CN" sz="3200" dirty="0"/>
              <a:t>as more packets are captured, more accurate measurement results can be achieved.</a:t>
            </a:r>
            <a:endParaRPr lang="en-US" altLang="zh-CN" sz="3000" dirty="0">
              <a:solidFill>
                <a:schemeClr val="accent1"/>
              </a:solidFill>
              <a:latin typeface="Lato"/>
              <a:ea typeface="Lato"/>
              <a:cs typeface="Lato"/>
              <a:sym typeface="Lato"/>
            </a:endParaRPr>
          </a:p>
          <a:p>
            <a:pPr marL="0" lvl="0" indent="0" rtl="0">
              <a:lnSpc>
                <a:spcPct val="115000"/>
              </a:lnSpc>
              <a:spcBef>
                <a:spcPts val="0"/>
              </a:spcBef>
              <a:spcAft>
                <a:spcPts val="0"/>
              </a:spcAft>
              <a:buNone/>
            </a:pPr>
            <a:r>
              <a:rPr lang="zh-CN" altLang="en-US" sz="3000" dirty="0">
                <a:solidFill>
                  <a:schemeClr val="accent1"/>
                </a:solidFill>
                <a:latin typeface="Lato"/>
                <a:ea typeface="Lato"/>
                <a:cs typeface="Lato"/>
                <a:sym typeface="Lato"/>
              </a:rPr>
              <a:t>很多的测量不能在</a:t>
            </a:r>
            <a:r>
              <a:rPr lang="en-US" altLang="zh-CN" sz="3000" dirty="0">
                <a:solidFill>
                  <a:schemeClr val="accent1"/>
                </a:solidFill>
                <a:latin typeface="Lato"/>
                <a:ea typeface="Lato"/>
                <a:cs typeface="Lato"/>
                <a:sym typeface="Lato"/>
              </a:rPr>
              <a:t>low PCR </a:t>
            </a:r>
            <a:r>
              <a:rPr lang="zh-CN" altLang="en-US" sz="3000" dirty="0">
                <a:solidFill>
                  <a:schemeClr val="accent1"/>
                </a:solidFill>
                <a:latin typeface="Lato"/>
                <a:ea typeface="Lato"/>
                <a:cs typeface="Lato"/>
                <a:sym typeface="Lato"/>
              </a:rPr>
              <a:t>的情况下实现</a:t>
            </a:r>
            <a:endParaRPr lang="en-US" altLang="zh-CN" sz="3000" dirty="0">
              <a:solidFill>
                <a:schemeClr val="accent1"/>
              </a:solidFill>
              <a:latin typeface="Lato"/>
              <a:ea typeface="Lato"/>
              <a:cs typeface="Lato"/>
              <a:sym typeface="Lato"/>
            </a:endParaRPr>
          </a:p>
          <a:p>
            <a:pPr marL="0" lvl="0" indent="0" rtl="0">
              <a:lnSpc>
                <a:spcPct val="115000"/>
              </a:lnSpc>
              <a:spcBef>
                <a:spcPts val="0"/>
              </a:spcBef>
              <a:spcAft>
                <a:spcPts val="0"/>
              </a:spcAft>
              <a:buNone/>
            </a:pPr>
            <a:endParaRPr lang="en-US" altLang="zh-CN" sz="3000" dirty="0">
              <a:solidFill>
                <a:schemeClr val="accent1"/>
              </a:solidFill>
              <a:latin typeface="Lato"/>
              <a:ea typeface="Lato"/>
              <a:cs typeface="Lato"/>
              <a:sym typeface="Lato"/>
            </a:endParaRPr>
          </a:p>
          <a:p>
            <a:pPr marL="0" lvl="0" indent="0" rtl="0">
              <a:lnSpc>
                <a:spcPct val="115000"/>
              </a:lnSpc>
              <a:spcBef>
                <a:spcPts val="0"/>
              </a:spcBef>
              <a:spcAft>
                <a:spcPts val="0"/>
              </a:spcAft>
              <a:buNone/>
            </a:pPr>
            <a:r>
              <a:rPr lang="en-US" sz="3000" dirty="0">
                <a:solidFill>
                  <a:schemeClr val="accent1"/>
                </a:solidFill>
                <a:latin typeface="Lato"/>
                <a:ea typeface="Lato"/>
                <a:cs typeface="Lato"/>
                <a:sym typeface="Lato"/>
              </a:rPr>
              <a:t>It is well-known that packet routing</a:t>
            </a:r>
          </a:p>
          <a:p>
            <a:pPr marL="0" lvl="0" indent="0" rtl="0">
              <a:lnSpc>
                <a:spcPct val="115000"/>
              </a:lnSpc>
              <a:spcBef>
                <a:spcPts val="0"/>
              </a:spcBef>
              <a:spcAft>
                <a:spcPts val="0"/>
              </a:spcAft>
              <a:buNone/>
            </a:pPr>
            <a:r>
              <a:rPr lang="en-US" sz="3000" dirty="0">
                <a:solidFill>
                  <a:schemeClr val="accent1"/>
                </a:solidFill>
                <a:latin typeface="Lato"/>
                <a:ea typeface="Lato"/>
                <a:cs typeface="Lato"/>
                <a:sym typeface="Lato"/>
              </a:rPr>
              <a:t>behaviors change often due to the dynamic forwarding policies</a:t>
            </a:r>
          </a:p>
          <a:p>
            <a:pPr marL="0" lvl="0" indent="0" rtl="0">
              <a:lnSpc>
                <a:spcPct val="115000"/>
              </a:lnSpc>
              <a:spcBef>
                <a:spcPts val="0"/>
              </a:spcBef>
              <a:spcAft>
                <a:spcPts val="0"/>
              </a:spcAft>
              <a:buNone/>
            </a:pPr>
            <a:r>
              <a:rPr lang="en-US" sz="3000" dirty="0">
                <a:solidFill>
                  <a:schemeClr val="accent1"/>
                </a:solidFill>
                <a:latin typeface="Lato"/>
                <a:ea typeface="Lato"/>
                <a:cs typeface="Lato"/>
                <a:sym typeface="Lato"/>
              </a:rPr>
              <a:t>or topology changes in </a:t>
            </a:r>
            <a:r>
              <a:rPr lang="en-US" sz="3000" dirty="0" err="1">
                <a:solidFill>
                  <a:schemeClr val="accent1"/>
                </a:solidFill>
                <a:latin typeface="Lato"/>
                <a:ea typeface="Lato"/>
                <a:cs typeface="Lato"/>
                <a:sym typeface="Lato"/>
              </a:rPr>
              <a:t>multihop</a:t>
            </a:r>
            <a:r>
              <a:rPr lang="en-US" sz="3000" dirty="0">
                <a:solidFill>
                  <a:schemeClr val="accent1"/>
                </a:solidFill>
                <a:latin typeface="Lato"/>
                <a:ea typeface="Lato"/>
                <a:cs typeface="Lato"/>
                <a:sym typeface="Lato"/>
              </a:rPr>
              <a:t> wireless networks</a:t>
            </a:r>
            <a:endParaRPr sz="30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50488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SMSN  It aims at finding an optimal set of monitors to monitor every communication link</a:t>
            </a:r>
          </a:p>
          <a:p>
            <a:endParaRPr lang="en-US" altLang="zh-CN" dirty="0"/>
          </a:p>
          <a:p>
            <a:r>
              <a:rPr lang="en-US" altLang="zh-CN" dirty="0"/>
              <a:t>Later I’ll show the comparison for the system this paper proposed and these two technique </a:t>
            </a:r>
          </a:p>
          <a:p>
            <a:endParaRPr lang="en-US" altLang="zh-CN" dirty="0"/>
          </a:p>
          <a:p>
            <a:endParaRPr lang="zh-CN" altLang="en-US" dirty="0"/>
          </a:p>
        </p:txBody>
      </p:sp>
    </p:spTree>
    <p:extLst>
      <p:ext uri="{BB962C8B-B14F-4D97-AF65-F5344CB8AC3E}">
        <p14:creationId xmlns:p14="http://schemas.microsoft.com/office/powerpoint/2010/main" val="401376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altLang="zh-CN" sz="3200" dirty="0"/>
              <a:t>• CTI (Cross-Technology Interference): Multiple wireless technologies used today share unlicensed band. For instance 802.11b/g/n and 802.15.4, all reside on the 2.4 GHz ISM band </a:t>
            </a:r>
          </a:p>
          <a:p>
            <a:pPr marL="0" lvl="0" indent="0" rtl="0">
              <a:lnSpc>
                <a:spcPct val="115000"/>
              </a:lnSpc>
              <a:spcBef>
                <a:spcPts val="0"/>
              </a:spcBef>
              <a:spcAft>
                <a:spcPts val="0"/>
              </a:spcAft>
              <a:buNone/>
            </a:pPr>
            <a:endParaRPr lang="en-US" altLang="zh-CN" sz="3200" dirty="0">
              <a:solidFill>
                <a:schemeClr val="accent1"/>
              </a:solidFill>
              <a:latin typeface="Lato"/>
              <a:sym typeface="Lato"/>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tLang="zh-CN" sz="3200" dirty="0"/>
              <a:t>especially for networks operating in the 2.4GHz bands (e.g., </a:t>
            </a:r>
            <a:r>
              <a:rPr lang="en-US" altLang="zh-CN" sz="3200" dirty="0" err="1"/>
              <a:t>ZigBeeand</a:t>
            </a:r>
            <a:r>
              <a:rPr lang="en-US" altLang="zh-CN" sz="3200" dirty="0"/>
              <a:t> Bluetooth) which could be severely interfered by other wireless technologies (e.g., </a:t>
            </a:r>
            <a:r>
              <a:rPr lang="en-US" altLang="zh-CN" sz="3200" dirty="0" err="1"/>
              <a:t>WiFi</a:t>
            </a:r>
            <a:r>
              <a:rPr lang="en-US" altLang="zh-CN" sz="3200" dirty="0"/>
              <a:t>)</a:t>
            </a:r>
          </a:p>
          <a:p>
            <a:pPr marL="0" lvl="0" indent="0" rtl="0">
              <a:lnSpc>
                <a:spcPct val="115000"/>
              </a:lnSpc>
              <a:spcBef>
                <a:spcPts val="0"/>
              </a:spcBef>
              <a:spcAft>
                <a:spcPts val="0"/>
              </a:spcAft>
              <a:buNone/>
            </a:pPr>
            <a:endParaRPr lang="en-US" altLang="zh-CN" sz="3000" dirty="0">
              <a:solidFill>
                <a:schemeClr val="accent1"/>
              </a:solidFill>
              <a:latin typeface="Lato"/>
              <a:sym typeface="Lato"/>
            </a:endParaRPr>
          </a:p>
          <a:p>
            <a:pPr marL="0" lvl="0" indent="0" rtl="0">
              <a:lnSpc>
                <a:spcPct val="115000"/>
              </a:lnSpc>
              <a:spcBef>
                <a:spcPts val="0"/>
              </a:spcBef>
              <a:spcAft>
                <a:spcPts val="0"/>
              </a:spcAft>
              <a:buNone/>
            </a:pPr>
            <a:endParaRPr dirty="0"/>
          </a:p>
        </p:txBody>
      </p:sp>
    </p:spTree>
    <p:extLst>
      <p:ext uri="{BB962C8B-B14F-4D97-AF65-F5344CB8AC3E}">
        <p14:creationId xmlns:p14="http://schemas.microsoft.com/office/powerpoint/2010/main" val="147405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CN" dirty="0"/>
              <a:t>a sniffer can capture most of the packets sent by nodes located in the circular communication region centered at the sniffer. They cannot accurately quantify</a:t>
            </a:r>
          </a:p>
          <a:p>
            <a:pPr marL="0" lvl="0" indent="0">
              <a:spcBef>
                <a:spcPts val="0"/>
              </a:spcBef>
              <a:spcAft>
                <a:spcPts val="0"/>
              </a:spcAft>
              <a:buNone/>
            </a:pPr>
            <a:r>
              <a:rPr lang="en-US" altLang="zh-CN" dirty="0"/>
              <a:t>the amount of packets captured by the sniffers since the communication range is irregular and the packet capture is probabilistic in practice.</a:t>
            </a:r>
            <a:endParaRPr dirty="0"/>
          </a:p>
        </p:txBody>
      </p:sp>
    </p:spTree>
    <p:extLst>
      <p:ext uri="{BB962C8B-B14F-4D97-AF65-F5344CB8AC3E}">
        <p14:creationId xmlns:p14="http://schemas.microsoft.com/office/powerpoint/2010/main" val="364424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endParaRP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1"/>
                </a:solidFill>
                <a:latin typeface="Lato"/>
                <a:ea typeface="Lato"/>
                <a:cs typeface="Lato"/>
                <a:sym typeface="Lato"/>
              </a:defRPr>
            </a:lvl1pPr>
            <a:lvl2pPr lvl="1" algn="r">
              <a:spcBef>
                <a:spcPts val="0"/>
              </a:spcBef>
              <a:buNone/>
              <a:defRPr sz="1000">
                <a:solidFill>
                  <a:schemeClr val="accent1"/>
                </a:solidFill>
                <a:latin typeface="Lato"/>
                <a:ea typeface="Lato"/>
                <a:cs typeface="Lato"/>
                <a:sym typeface="Lato"/>
              </a:defRPr>
            </a:lvl2pPr>
            <a:lvl3pPr lvl="2" algn="r">
              <a:spcBef>
                <a:spcPts val="0"/>
              </a:spcBef>
              <a:buNone/>
              <a:defRPr sz="1000">
                <a:solidFill>
                  <a:schemeClr val="accent1"/>
                </a:solidFill>
                <a:latin typeface="Lato"/>
                <a:ea typeface="Lato"/>
                <a:cs typeface="Lato"/>
                <a:sym typeface="Lato"/>
              </a:defRPr>
            </a:lvl3pPr>
            <a:lvl4pPr lvl="3" algn="r">
              <a:spcBef>
                <a:spcPts val="0"/>
              </a:spcBef>
              <a:buNone/>
              <a:defRPr sz="1000">
                <a:solidFill>
                  <a:schemeClr val="accent1"/>
                </a:solidFill>
                <a:latin typeface="Lato"/>
                <a:ea typeface="Lato"/>
                <a:cs typeface="Lato"/>
                <a:sym typeface="Lato"/>
              </a:defRPr>
            </a:lvl4pPr>
            <a:lvl5pPr lvl="4" algn="r">
              <a:spcBef>
                <a:spcPts val="0"/>
              </a:spcBef>
              <a:buNone/>
              <a:defRPr sz="1000">
                <a:solidFill>
                  <a:schemeClr val="accent1"/>
                </a:solidFill>
                <a:latin typeface="Lato"/>
                <a:ea typeface="Lato"/>
                <a:cs typeface="Lato"/>
                <a:sym typeface="Lato"/>
              </a:defRPr>
            </a:lvl5pPr>
            <a:lvl6pPr lvl="5" algn="r">
              <a:spcBef>
                <a:spcPts val="0"/>
              </a:spcBef>
              <a:buNone/>
              <a:defRPr sz="1000">
                <a:solidFill>
                  <a:schemeClr val="accent1"/>
                </a:solidFill>
                <a:latin typeface="Lato"/>
                <a:ea typeface="Lato"/>
                <a:cs typeface="Lato"/>
                <a:sym typeface="Lato"/>
              </a:defRPr>
            </a:lvl6pPr>
            <a:lvl7pPr lvl="6" algn="r">
              <a:spcBef>
                <a:spcPts val="0"/>
              </a:spcBef>
              <a:buNone/>
              <a:defRPr sz="1000">
                <a:solidFill>
                  <a:schemeClr val="accent1"/>
                </a:solidFill>
                <a:latin typeface="Lato"/>
                <a:ea typeface="Lato"/>
                <a:cs typeface="Lato"/>
                <a:sym typeface="Lato"/>
              </a:defRPr>
            </a:lvl7pPr>
            <a:lvl8pPr lvl="7" algn="r">
              <a:spcBef>
                <a:spcPts val="0"/>
              </a:spcBef>
              <a:buNone/>
              <a:defRPr sz="1000">
                <a:solidFill>
                  <a:schemeClr val="accent1"/>
                </a:solidFill>
                <a:latin typeface="Lato"/>
                <a:ea typeface="Lato"/>
                <a:cs typeface="Lato"/>
                <a:sym typeface="Lato"/>
              </a:defRPr>
            </a:lvl8pPr>
            <a:lvl9pPr lvl="8" algn="r">
              <a:spcBef>
                <a:spcPts val="0"/>
              </a:spcBef>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92671" y="1258338"/>
            <a:ext cx="7558657" cy="1915385"/>
          </a:xfrm>
          <a:prstGeom prst="rect">
            <a:avLst/>
          </a:prstGeom>
        </p:spPr>
        <p:txBody>
          <a:bodyPr spcFirstLastPara="1" wrap="square" lIns="91425" tIns="91425" rIns="91425" bIns="91425" anchor="t" anchorCtr="0">
            <a:noAutofit/>
          </a:bodyPr>
          <a:lstStyle/>
          <a:p>
            <a:pPr lvl="0" algn="ctr"/>
            <a:r>
              <a:rPr lang="en-US" sz="3600" dirty="0"/>
              <a:t>Network Measurement in </a:t>
            </a:r>
            <a:r>
              <a:rPr lang="en-US" sz="3600" dirty="0" err="1"/>
              <a:t>Multihop</a:t>
            </a:r>
            <a:r>
              <a:rPr lang="en-US" sz="3600" dirty="0"/>
              <a:t> Wireless Networks with Lossy and Correlated Links</a:t>
            </a:r>
            <a:endParaRPr sz="3600" dirty="0"/>
          </a:p>
        </p:txBody>
      </p:sp>
      <p:sp>
        <p:nvSpPr>
          <p:cNvPr id="87" name="Shape 87"/>
          <p:cNvSpPr txBox="1">
            <a:spLocks noGrp="1"/>
          </p:cNvSpPr>
          <p:nvPr>
            <p:ph type="subTitle" idx="1"/>
          </p:nvPr>
        </p:nvSpPr>
        <p:spPr>
          <a:xfrm>
            <a:off x="3053083" y="3291711"/>
            <a:ext cx="3037831" cy="1459005"/>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400" dirty="0"/>
              <a:t>Yuchen Yuan</a:t>
            </a:r>
            <a:endParaRPr sz="2400" dirty="0"/>
          </a:p>
          <a:p>
            <a:pPr marL="0" lvl="0" indent="0">
              <a:spcBef>
                <a:spcPts val="0"/>
              </a:spcBef>
              <a:spcAft>
                <a:spcPts val="0"/>
              </a:spcAft>
              <a:buNone/>
            </a:pPr>
            <a:endParaRPr sz="2400" dirty="0"/>
          </a:p>
          <a:p>
            <a:pPr marL="0" lvl="0" indent="0" algn="ctr">
              <a:spcBef>
                <a:spcPts val="0"/>
              </a:spcBef>
              <a:spcAft>
                <a:spcPts val="0"/>
              </a:spcAft>
              <a:buNone/>
            </a:pPr>
            <a:r>
              <a:rPr lang="en" sz="2400" dirty="0"/>
              <a:t>    May 3</a:t>
            </a:r>
            <a:r>
              <a:rPr lang="en-US" sz="2400" dirty="0" err="1"/>
              <a:t>rd</a:t>
            </a:r>
            <a:r>
              <a:rPr lang="en" sz="2400" dirty="0"/>
              <a:t>, 2018  </a:t>
            </a:r>
            <a:endParaRPr sz="2400" dirty="0"/>
          </a:p>
          <a:p>
            <a:pPr marL="0" lvl="0" indent="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524000" y="731520"/>
            <a:ext cx="6706740" cy="775460"/>
          </a:xfrm>
          <a:prstGeom prst="rect">
            <a:avLst/>
          </a:prstGeom>
        </p:spPr>
        <p:txBody>
          <a:bodyPr spcFirstLastPara="1" wrap="square" lIns="91425" tIns="91425" rIns="91425" bIns="91425" anchor="t" anchorCtr="0">
            <a:noAutofit/>
          </a:bodyPr>
          <a:lstStyle/>
          <a:p>
            <a:pPr lvl="0"/>
            <a:r>
              <a:rPr lang="en-US" sz="4400" dirty="0"/>
              <a:t> </a:t>
            </a:r>
            <a:r>
              <a:rPr lang="en-US" sz="4400" dirty="0" err="1"/>
              <a:t>NetVision</a:t>
            </a:r>
            <a:endParaRPr sz="4400" dirty="0"/>
          </a:p>
        </p:txBody>
      </p:sp>
      <p:sp>
        <p:nvSpPr>
          <p:cNvPr id="3" name="文本占位符 2">
            <a:extLst>
              <a:ext uri="{FF2B5EF4-FFF2-40B4-BE49-F238E27FC236}">
                <a16:creationId xmlns:a16="http://schemas.microsoft.com/office/drawing/2014/main" id="{414B8D71-B12C-442B-8D9E-35D433F11950}"/>
              </a:ext>
            </a:extLst>
          </p:cNvPr>
          <p:cNvSpPr>
            <a:spLocks noGrp="1"/>
          </p:cNvSpPr>
          <p:nvPr>
            <p:ph type="body" idx="1"/>
          </p:nvPr>
        </p:nvSpPr>
        <p:spPr>
          <a:xfrm>
            <a:off x="426720" y="1584960"/>
            <a:ext cx="8039100" cy="3299460"/>
          </a:xfrm>
        </p:spPr>
        <p:txBody>
          <a:bodyPr/>
          <a:lstStyle/>
          <a:p>
            <a:r>
              <a:rPr lang="en-US" altLang="zh-CN" sz="1600" dirty="0"/>
              <a:t>A practical network measurement system with special considerations for sniffer deployment. </a:t>
            </a:r>
          </a:p>
          <a:p>
            <a:endParaRPr lang="en-US" altLang="zh-CN" sz="1600" dirty="0"/>
          </a:p>
          <a:p>
            <a:r>
              <a:rPr lang="en-US" altLang="zh-CN" sz="1600" dirty="0" err="1"/>
              <a:t>NetVision</a:t>
            </a:r>
            <a:r>
              <a:rPr lang="en-US" altLang="zh-CN" sz="1600" dirty="0"/>
              <a:t> can accurately quantify the packet capture ratio of each node for a given sniffer deployment.</a:t>
            </a:r>
          </a:p>
          <a:p>
            <a:endParaRPr lang="en-US" altLang="zh-CN" sz="1600" dirty="0"/>
          </a:p>
          <a:p>
            <a:r>
              <a:rPr lang="en-US" altLang="zh-CN" sz="1600" dirty="0"/>
              <a:t>Formulated the sniffer deployment problem as an optimization problem and proposed efficient heuristic algorithms for this problem.</a:t>
            </a:r>
          </a:p>
          <a:p>
            <a:endParaRPr lang="en-US" altLang="zh-CN" sz="1600" dirty="0"/>
          </a:p>
          <a:p>
            <a:r>
              <a:rPr lang="en-US" altLang="zh-CN" sz="1600" dirty="0" err="1"/>
              <a:t>NetVision</a:t>
            </a:r>
            <a:r>
              <a:rPr lang="en-US" altLang="zh-CN" sz="1600" dirty="0"/>
              <a:t> provides a set of instructions and APIs to simplify a variety of measurement tasks.</a:t>
            </a:r>
            <a:endParaRPr lang="zh-CN" alt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482900" y="742460"/>
            <a:ext cx="7066740" cy="880600"/>
          </a:xfrm>
          <a:prstGeom prst="rect">
            <a:avLst/>
          </a:prstGeom>
        </p:spPr>
        <p:txBody>
          <a:bodyPr spcFirstLastPara="1" wrap="square" lIns="91425" tIns="91425" rIns="91425" bIns="91425" anchor="t" anchorCtr="0">
            <a:noAutofit/>
          </a:bodyPr>
          <a:lstStyle/>
          <a:p>
            <a:pPr lvl="0"/>
            <a:r>
              <a:rPr lang="en-US" sz="4400" dirty="0"/>
              <a:t> </a:t>
            </a:r>
            <a:r>
              <a:rPr lang="en-US" sz="4400" dirty="0" err="1"/>
              <a:t>NetVision</a:t>
            </a:r>
            <a:r>
              <a:rPr lang="en-US" sz="4400" dirty="0"/>
              <a:t>-Advantages </a:t>
            </a:r>
            <a:endParaRPr sz="4400" dirty="0"/>
          </a:p>
        </p:txBody>
      </p:sp>
      <p:sp>
        <p:nvSpPr>
          <p:cNvPr id="6" name="文本占位符 2">
            <a:extLst>
              <a:ext uri="{FF2B5EF4-FFF2-40B4-BE49-F238E27FC236}">
                <a16:creationId xmlns:a16="http://schemas.microsoft.com/office/drawing/2014/main" id="{B6FB93AD-2D55-4A32-949F-9AF487EEE20B}"/>
              </a:ext>
            </a:extLst>
          </p:cNvPr>
          <p:cNvSpPr>
            <a:spLocks noGrp="1"/>
          </p:cNvSpPr>
          <p:nvPr>
            <p:ph type="body" idx="1"/>
          </p:nvPr>
        </p:nvSpPr>
        <p:spPr>
          <a:xfrm>
            <a:off x="274320" y="1752600"/>
            <a:ext cx="8275320" cy="3238500"/>
          </a:xfrm>
        </p:spPr>
        <p:txBody>
          <a:bodyPr/>
          <a:lstStyle/>
          <a:p>
            <a:r>
              <a:rPr lang="en-US" altLang="zh-CN" sz="1800" dirty="0"/>
              <a:t>Deployment efficiency</a:t>
            </a:r>
          </a:p>
          <a:p>
            <a:pPr marL="146050" indent="0">
              <a:buNone/>
            </a:pPr>
            <a:r>
              <a:rPr lang="en-US" altLang="zh-CN" sz="1800" dirty="0"/>
              <a:t>While the packet capture ratio for each node satisfying, </a:t>
            </a:r>
            <a:r>
              <a:rPr lang="en-US" altLang="zh-CN" sz="1800" dirty="0" err="1"/>
              <a:t>NetVision</a:t>
            </a:r>
            <a:r>
              <a:rPr lang="en-US" altLang="zh-CN" sz="1800" dirty="0"/>
              <a:t> should minimize the number of sniffers. </a:t>
            </a:r>
          </a:p>
          <a:p>
            <a:pPr marL="146050" indent="0">
              <a:buNone/>
            </a:pPr>
            <a:r>
              <a:rPr lang="en-US" altLang="zh-CN" sz="1800" dirty="0" err="1"/>
              <a:t>NetVision</a:t>
            </a:r>
            <a:r>
              <a:rPr lang="en-US" altLang="zh-CN" sz="1800" dirty="0"/>
              <a:t> deploys sniffers at node positions in the network without assuming the UDG model.</a:t>
            </a:r>
          </a:p>
          <a:p>
            <a:pPr marL="146050" indent="0">
              <a:buNone/>
            </a:pPr>
            <a:endParaRPr lang="en-US" altLang="zh-CN" sz="1800" dirty="0"/>
          </a:p>
          <a:p>
            <a:r>
              <a:rPr lang="en-US" altLang="zh-CN" sz="1800" dirty="0"/>
              <a:t>Ease of measurement</a:t>
            </a:r>
          </a:p>
          <a:p>
            <a:pPr marL="146050" indent="0">
              <a:buNone/>
            </a:pPr>
            <a:r>
              <a:rPr lang="en-US" altLang="zh-CN" sz="1800" dirty="0" err="1"/>
              <a:t>NetVision</a:t>
            </a:r>
            <a:r>
              <a:rPr lang="en-US" altLang="zh-CN" sz="1800" dirty="0"/>
              <a:t> makes measurement programming easier by carefully designing a set of simple instructions and APIs.</a:t>
            </a:r>
          </a:p>
          <a:p>
            <a:endParaRPr lang="en-US" altLang="zh-CN" sz="1800" dirty="0"/>
          </a:p>
          <a:p>
            <a:endParaRPr lang="en-US" altLang="zh-CN" sz="1800" dirty="0"/>
          </a:p>
          <a:p>
            <a:pPr marL="146050" indent="0">
              <a:buNone/>
            </a:pPr>
            <a:r>
              <a:rPr lang="en-US" altLang="zh-CN" sz="1800" dirty="0"/>
              <a:t> </a:t>
            </a:r>
            <a:endParaRPr lang="zh-CN" altLang="en-US" sz="1800" dirty="0"/>
          </a:p>
        </p:txBody>
      </p:sp>
    </p:spTree>
    <p:extLst>
      <p:ext uri="{BB962C8B-B14F-4D97-AF65-F5344CB8AC3E}">
        <p14:creationId xmlns:p14="http://schemas.microsoft.com/office/powerpoint/2010/main" val="292688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5" name="标题 4">
            <a:extLst>
              <a:ext uri="{FF2B5EF4-FFF2-40B4-BE49-F238E27FC236}">
                <a16:creationId xmlns:a16="http://schemas.microsoft.com/office/drawing/2014/main" id="{E1C0CBEC-DA0F-479C-BB2C-30D813D0F8A4}"/>
              </a:ext>
            </a:extLst>
          </p:cNvPr>
          <p:cNvSpPr>
            <a:spLocks noGrp="1"/>
          </p:cNvSpPr>
          <p:nvPr>
            <p:ph type="title"/>
          </p:nvPr>
        </p:nvSpPr>
        <p:spPr>
          <a:xfrm>
            <a:off x="1463040" y="571919"/>
            <a:ext cx="6850380" cy="936472"/>
          </a:xfrm>
        </p:spPr>
        <p:txBody>
          <a:bodyPr/>
          <a:lstStyle/>
          <a:p>
            <a:pPr algn="ctr"/>
            <a:r>
              <a:rPr lang="en-US" altLang="zh-CN" sz="4400" dirty="0" err="1"/>
              <a:t>NetVision</a:t>
            </a:r>
            <a:r>
              <a:rPr lang="en-US" altLang="zh-CN" sz="4400" dirty="0"/>
              <a:t> Architecture</a:t>
            </a:r>
            <a:endParaRPr lang="zh-CN" altLang="en-US" sz="4400" dirty="0"/>
          </a:p>
        </p:txBody>
      </p:sp>
      <p:pic>
        <p:nvPicPr>
          <p:cNvPr id="7" name="图片 6">
            <a:extLst>
              <a:ext uri="{FF2B5EF4-FFF2-40B4-BE49-F238E27FC236}">
                <a16:creationId xmlns:a16="http://schemas.microsoft.com/office/drawing/2014/main" id="{320416A4-3591-462C-9BBE-23A6CF361F88}"/>
              </a:ext>
            </a:extLst>
          </p:cNvPr>
          <p:cNvPicPr>
            <a:picLocks noChangeAspect="1"/>
          </p:cNvPicPr>
          <p:nvPr/>
        </p:nvPicPr>
        <p:blipFill rotWithShape="1">
          <a:blip r:embed="rId3"/>
          <a:srcRect l="10705" t="8665" r="6577" b="5319"/>
          <a:stretch/>
        </p:blipFill>
        <p:spPr>
          <a:xfrm>
            <a:off x="2209800" y="1508391"/>
            <a:ext cx="6484620" cy="33760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606858" y="760124"/>
            <a:ext cx="5930284" cy="68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600" dirty="0" err="1"/>
              <a:t>NetVision</a:t>
            </a:r>
            <a:r>
              <a:rPr lang="en-US" sz="3600" dirty="0"/>
              <a:t>-PC side</a:t>
            </a:r>
            <a:endParaRPr sz="3600" dirty="0"/>
          </a:p>
        </p:txBody>
      </p:sp>
      <p:pic>
        <p:nvPicPr>
          <p:cNvPr id="4" name="图片 3">
            <a:extLst>
              <a:ext uri="{FF2B5EF4-FFF2-40B4-BE49-F238E27FC236}">
                <a16:creationId xmlns:a16="http://schemas.microsoft.com/office/drawing/2014/main" id="{B6321A50-2498-4784-94E1-880859F9F6FA}"/>
              </a:ext>
            </a:extLst>
          </p:cNvPr>
          <p:cNvPicPr>
            <a:picLocks noChangeAspect="1"/>
          </p:cNvPicPr>
          <p:nvPr/>
        </p:nvPicPr>
        <p:blipFill rotWithShape="1">
          <a:blip r:embed="rId3"/>
          <a:srcRect l="41157" t="8660" r="7269" b="4946"/>
          <a:stretch/>
        </p:blipFill>
        <p:spPr>
          <a:xfrm>
            <a:off x="132286" y="1448024"/>
            <a:ext cx="3257427" cy="3390900"/>
          </a:xfrm>
          <a:prstGeom prst="rect">
            <a:avLst/>
          </a:prstGeom>
        </p:spPr>
      </p:pic>
      <p:sp>
        <p:nvSpPr>
          <p:cNvPr id="5" name="文本占位符 2">
            <a:extLst>
              <a:ext uri="{FF2B5EF4-FFF2-40B4-BE49-F238E27FC236}">
                <a16:creationId xmlns:a16="http://schemas.microsoft.com/office/drawing/2014/main" id="{A0255CA2-B0D8-46C9-A553-25115574E4AC}"/>
              </a:ext>
            </a:extLst>
          </p:cNvPr>
          <p:cNvSpPr>
            <a:spLocks noGrp="1"/>
          </p:cNvSpPr>
          <p:nvPr>
            <p:ph type="body" idx="1"/>
          </p:nvPr>
        </p:nvSpPr>
        <p:spPr>
          <a:xfrm>
            <a:off x="3291840" y="1562548"/>
            <a:ext cx="5719874" cy="3519992"/>
          </a:xfrm>
        </p:spPr>
        <p:txBody>
          <a:bodyPr/>
          <a:lstStyle/>
          <a:p>
            <a:r>
              <a:rPr lang="en-US" altLang="zh-CN" sz="1800" dirty="0"/>
              <a:t>Selects positions to place sniffers to minimize deployment cost and </a:t>
            </a:r>
            <a:r>
              <a:rPr lang="en-US" altLang="zh-CN" sz="1800" dirty="0" err="1"/>
              <a:t>satisfymonitoring</a:t>
            </a:r>
            <a:r>
              <a:rPr lang="en-US" altLang="zh-CN" sz="1800" dirty="0"/>
              <a:t> requirements</a:t>
            </a:r>
          </a:p>
          <a:p>
            <a:endParaRPr lang="en-US" altLang="zh-CN" sz="1800" dirty="0"/>
          </a:p>
          <a:p>
            <a:r>
              <a:rPr lang="en-US" altLang="zh-CN" sz="1800" dirty="0" err="1"/>
              <a:t>NetVision</a:t>
            </a:r>
            <a:r>
              <a:rPr lang="en-US" altLang="zh-CN" sz="1800" dirty="0"/>
              <a:t> APIs on the sniffer allow the user to specify the type of packets they want to monitor. </a:t>
            </a:r>
          </a:p>
          <a:p>
            <a:endParaRPr lang="en-US" altLang="zh-CN" sz="1800" dirty="0"/>
          </a:p>
          <a:p>
            <a:r>
              <a:rPr lang="en-US" altLang="zh-CN" sz="1800" dirty="0"/>
              <a:t>Trace merging component merges multiple sniffer traces with the correct transmission information and synchronized timestamps.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574340" y="750080"/>
            <a:ext cx="7211274" cy="680700"/>
          </a:xfrm>
          <a:prstGeom prst="rect">
            <a:avLst/>
          </a:prstGeom>
        </p:spPr>
        <p:txBody>
          <a:bodyPr spcFirstLastPara="1" wrap="square" lIns="91425" tIns="91425" rIns="91425" bIns="91425" anchor="t" anchorCtr="0">
            <a:noAutofit/>
          </a:bodyPr>
          <a:lstStyle/>
          <a:p>
            <a:pPr lvl="0"/>
            <a:r>
              <a:rPr lang="en-US" sz="3600" dirty="0"/>
              <a:t> </a:t>
            </a:r>
            <a:r>
              <a:rPr lang="en-US" sz="3600" dirty="0" err="1"/>
              <a:t>NetVision</a:t>
            </a:r>
            <a:r>
              <a:rPr lang="en-US" sz="3600" dirty="0"/>
              <a:t>-Sniffer Deployment</a:t>
            </a:r>
            <a:endParaRPr sz="3600" dirty="0"/>
          </a:p>
        </p:txBody>
      </p:sp>
      <p:sp>
        <p:nvSpPr>
          <p:cNvPr id="4" name="文本占位符 3">
            <a:extLst>
              <a:ext uri="{FF2B5EF4-FFF2-40B4-BE49-F238E27FC236}">
                <a16:creationId xmlns:a16="http://schemas.microsoft.com/office/drawing/2014/main" id="{C068A6CE-26FE-463C-B6F8-DAAD6A385BBE}"/>
              </a:ext>
            </a:extLst>
          </p:cNvPr>
          <p:cNvSpPr>
            <a:spLocks noGrp="1"/>
          </p:cNvSpPr>
          <p:nvPr>
            <p:ph type="body" idx="1"/>
          </p:nvPr>
        </p:nvSpPr>
        <p:spPr>
          <a:xfrm>
            <a:off x="455970" y="1539784"/>
            <a:ext cx="8558490" cy="3603716"/>
          </a:xfrm>
        </p:spPr>
        <p:txBody>
          <a:bodyPr/>
          <a:lstStyle/>
          <a:p>
            <a:r>
              <a:rPr lang="en-US" altLang="zh-CN" sz="1800" b="1" dirty="0"/>
              <a:t>Assumption</a:t>
            </a:r>
            <a:r>
              <a:rPr lang="en-US" altLang="zh-CN" sz="1800" dirty="0"/>
              <a:t> : assume that sniffers are deployed at the positions of  network nodes. This assumption also allows us to use the network nodes as sniffers directly. </a:t>
            </a:r>
          </a:p>
          <a:p>
            <a:r>
              <a:rPr lang="en-US" altLang="zh-CN" sz="1800" b="1" dirty="0"/>
              <a:t>Definition1 (Packet Capture Ratio)</a:t>
            </a:r>
            <a:r>
              <a:rPr lang="en-US" altLang="zh-CN" sz="1800" dirty="0"/>
              <a:t>:  PCR of a node is the percentage of its packets observed by sniffers in S. These packets are either originated or forwarded by the node.</a:t>
            </a:r>
          </a:p>
          <a:p>
            <a:r>
              <a:rPr lang="en-US" altLang="zh-CN" sz="1800" b="1" dirty="0"/>
              <a:t>Definition2  (Minimum-κ-covered)</a:t>
            </a:r>
            <a:r>
              <a:rPr lang="en-US" altLang="zh-CN" sz="1800" dirty="0"/>
              <a:t>:  A node is minimum-κ-covered if the packet capture ratio of the node is no less than a specified threshold κ. The network is minimum-κ-covered if all nodes are minimum-κ-covered.</a:t>
            </a:r>
            <a:endParaRPr lang="zh-CN" altLang="en-US" sz="1800" dirty="0"/>
          </a:p>
        </p:txBody>
      </p:sp>
    </p:spTree>
    <p:extLst>
      <p:ext uri="{BB962C8B-B14F-4D97-AF65-F5344CB8AC3E}">
        <p14:creationId xmlns:p14="http://schemas.microsoft.com/office/powerpoint/2010/main" val="373029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519769" y="722058"/>
            <a:ext cx="7211274" cy="680700"/>
          </a:xfrm>
          <a:prstGeom prst="rect">
            <a:avLst/>
          </a:prstGeom>
        </p:spPr>
        <p:txBody>
          <a:bodyPr spcFirstLastPara="1" wrap="square" lIns="91425" tIns="91425" rIns="91425" bIns="91425" anchor="t" anchorCtr="0">
            <a:noAutofit/>
          </a:bodyPr>
          <a:lstStyle/>
          <a:p>
            <a:pPr lvl="0"/>
            <a:r>
              <a:rPr lang="en-US" sz="3600" dirty="0"/>
              <a:t> </a:t>
            </a:r>
            <a:r>
              <a:rPr lang="en-US" sz="3600" dirty="0" err="1"/>
              <a:t>NetVision</a:t>
            </a:r>
            <a:r>
              <a:rPr lang="en-US" sz="3600" dirty="0"/>
              <a:t>-Sniffer Deployment</a:t>
            </a:r>
            <a:endParaRPr sz="3600" dirty="0"/>
          </a:p>
        </p:txBody>
      </p:sp>
      <p:sp>
        <p:nvSpPr>
          <p:cNvPr id="4" name="文本占位符 3">
            <a:extLst>
              <a:ext uri="{FF2B5EF4-FFF2-40B4-BE49-F238E27FC236}">
                <a16:creationId xmlns:a16="http://schemas.microsoft.com/office/drawing/2014/main" id="{C068A6CE-26FE-463C-B6F8-DAAD6A385BBE}"/>
              </a:ext>
            </a:extLst>
          </p:cNvPr>
          <p:cNvSpPr>
            <a:spLocks noGrp="1"/>
          </p:cNvSpPr>
          <p:nvPr>
            <p:ph type="body" idx="1"/>
          </p:nvPr>
        </p:nvSpPr>
        <p:spPr>
          <a:xfrm>
            <a:off x="260186" y="1458047"/>
            <a:ext cx="8623628" cy="912086"/>
          </a:xfrm>
        </p:spPr>
        <p:txBody>
          <a:bodyPr/>
          <a:lstStyle/>
          <a:p>
            <a:r>
              <a:rPr lang="en-US" altLang="zh-CN" sz="1800" dirty="0"/>
              <a:t>Aim at deploying a set  of sniffers that: </a:t>
            </a:r>
          </a:p>
          <a:p>
            <a:pPr marL="488950" indent="-342900">
              <a:buAutoNum type="arabicParenBoth"/>
            </a:pPr>
            <a:r>
              <a:rPr lang="en-US" altLang="zh-CN" sz="1800" dirty="0"/>
              <a:t>the number of sniffers is minimized   (2)the network is minimum-κ-covered</a:t>
            </a:r>
            <a:endParaRPr lang="zh-CN" altLang="en-US" sz="1800" dirty="0"/>
          </a:p>
        </p:txBody>
      </p:sp>
      <p:grpSp>
        <p:nvGrpSpPr>
          <p:cNvPr id="5" name="组合 4">
            <a:extLst>
              <a:ext uri="{FF2B5EF4-FFF2-40B4-BE49-F238E27FC236}">
                <a16:creationId xmlns:a16="http://schemas.microsoft.com/office/drawing/2014/main" id="{232C8FBE-F36C-439F-93F6-24CB587D3023}"/>
              </a:ext>
            </a:extLst>
          </p:cNvPr>
          <p:cNvGrpSpPr/>
          <p:nvPr/>
        </p:nvGrpSpPr>
        <p:grpSpPr>
          <a:xfrm>
            <a:off x="126202" y="2425422"/>
            <a:ext cx="9078364" cy="3358622"/>
            <a:chOff x="125185" y="1459527"/>
            <a:chExt cx="9078364" cy="3358622"/>
          </a:xfrm>
        </p:grpSpPr>
        <p:cxnSp>
          <p:nvCxnSpPr>
            <p:cNvPr id="7" name="Shape 149">
              <a:extLst>
                <a:ext uri="{FF2B5EF4-FFF2-40B4-BE49-F238E27FC236}">
                  <a16:creationId xmlns:a16="http://schemas.microsoft.com/office/drawing/2014/main" id="{713B58CA-32AE-4A74-875E-9FDEF5669C93}"/>
                </a:ext>
              </a:extLst>
            </p:cNvPr>
            <p:cNvCxnSpPr>
              <a:cxnSpLocks/>
              <a:stCxn id="9" idx="2"/>
              <a:endCxn id="11" idx="0"/>
            </p:cNvCxnSpPr>
            <p:nvPr/>
          </p:nvCxnSpPr>
          <p:spPr>
            <a:xfrm rot="16200000" flipH="1">
              <a:off x="5393356" y="1093994"/>
              <a:ext cx="756723" cy="2287887"/>
            </a:xfrm>
            <a:prstGeom prst="bentConnector3">
              <a:avLst>
                <a:gd name="adj1" fmla="val 50000"/>
              </a:avLst>
            </a:prstGeom>
            <a:noFill/>
            <a:ln w="9525" cap="flat" cmpd="sng">
              <a:solidFill>
                <a:srgbClr val="551561"/>
              </a:solidFill>
              <a:prstDash val="solid"/>
              <a:round/>
              <a:headEnd type="diamond" w="lg" len="lg"/>
              <a:tailEnd type="diamond" w="lg" len="lg"/>
            </a:ln>
          </p:spPr>
        </p:cxnSp>
        <p:cxnSp>
          <p:nvCxnSpPr>
            <p:cNvPr id="8" name="Shape 154">
              <a:extLst>
                <a:ext uri="{FF2B5EF4-FFF2-40B4-BE49-F238E27FC236}">
                  <a16:creationId xmlns:a16="http://schemas.microsoft.com/office/drawing/2014/main" id="{905AA3FB-FBC4-4927-9ED7-7D7039A504C5}"/>
                </a:ext>
              </a:extLst>
            </p:cNvPr>
            <p:cNvCxnSpPr>
              <a:cxnSpLocks/>
              <a:stCxn id="10" idx="0"/>
              <a:endCxn id="9" idx="2"/>
            </p:cNvCxnSpPr>
            <p:nvPr/>
          </p:nvCxnSpPr>
          <p:spPr>
            <a:xfrm rot="5400000" flipH="1" flipV="1">
              <a:off x="3053572" y="1042098"/>
              <a:ext cx="756723" cy="2391682"/>
            </a:xfrm>
            <a:prstGeom prst="bentConnector3">
              <a:avLst>
                <a:gd name="adj1" fmla="val 50000"/>
              </a:avLst>
            </a:prstGeom>
            <a:noFill/>
            <a:ln w="9525" cap="flat" cmpd="sng">
              <a:solidFill>
                <a:srgbClr val="551561"/>
              </a:solidFill>
              <a:prstDash val="solid"/>
              <a:round/>
              <a:headEnd type="diamond" w="lg" len="lg"/>
              <a:tailEnd type="diamond" w="lg" len="lg"/>
            </a:ln>
          </p:spPr>
        </p:cxnSp>
        <p:sp>
          <p:nvSpPr>
            <p:cNvPr id="9" name="Shape 150">
              <a:extLst>
                <a:ext uri="{FF2B5EF4-FFF2-40B4-BE49-F238E27FC236}">
                  <a16:creationId xmlns:a16="http://schemas.microsoft.com/office/drawing/2014/main" id="{F3055EF3-FDDF-43EF-9F60-8A5387DE7903}"/>
                </a:ext>
              </a:extLst>
            </p:cNvPr>
            <p:cNvSpPr txBox="1"/>
            <p:nvPr/>
          </p:nvSpPr>
          <p:spPr>
            <a:xfrm>
              <a:off x="3008692" y="1459527"/>
              <a:ext cx="3238163" cy="400050"/>
            </a:xfrm>
            <a:prstGeom prst="rect">
              <a:avLst/>
            </a:prstGeom>
            <a:noFill/>
            <a:ln>
              <a:noFill/>
            </a:ln>
          </p:spPr>
          <p:txBody>
            <a:bodyPr spcFirstLastPara="1" wrap="square" lIns="91425" tIns="91425" rIns="91425" bIns="91425" anchor="ctr" anchorCtr="0">
              <a:noAutofit/>
            </a:bodyPr>
            <a:lstStyle/>
            <a:p>
              <a:pPr lvl="0" algn="ctr">
                <a:lnSpc>
                  <a:spcPct val="115000"/>
                </a:lnSpc>
                <a:spcAft>
                  <a:spcPts val="1600"/>
                </a:spcAft>
              </a:pPr>
              <a:r>
                <a:rPr lang="en-US" altLang="zh-CN" sz="1800" dirty="0">
                  <a:solidFill>
                    <a:schemeClr val="accent1"/>
                  </a:solidFill>
                  <a:latin typeface="Lato"/>
                  <a:sym typeface="Lato"/>
                </a:rPr>
                <a:t>Sniffer Deployment</a:t>
              </a:r>
              <a:endParaRPr sz="1800" dirty="0">
                <a:solidFill>
                  <a:schemeClr val="accent1"/>
                </a:solidFill>
                <a:latin typeface="Lato"/>
                <a:sym typeface="Roboto"/>
              </a:endParaRPr>
            </a:p>
          </p:txBody>
        </p:sp>
        <p:sp>
          <p:nvSpPr>
            <p:cNvPr id="10" name="Shape 155">
              <a:extLst>
                <a:ext uri="{FF2B5EF4-FFF2-40B4-BE49-F238E27FC236}">
                  <a16:creationId xmlns:a16="http://schemas.microsoft.com/office/drawing/2014/main" id="{2502363C-3A69-46D0-88FE-F863E6A6EBA3}"/>
                </a:ext>
              </a:extLst>
            </p:cNvPr>
            <p:cNvSpPr txBox="1"/>
            <p:nvPr/>
          </p:nvSpPr>
          <p:spPr>
            <a:xfrm>
              <a:off x="125185" y="2616300"/>
              <a:ext cx="4221814" cy="2201849"/>
            </a:xfrm>
            <a:prstGeom prst="rect">
              <a:avLst/>
            </a:prstGeom>
            <a:noFill/>
            <a:ln>
              <a:noFill/>
            </a:ln>
          </p:spPr>
          <p:txBody>
            <a:bodyPr spcFirstLastPara="1" wrap="square" lIns="91425" tIns="91425" rIns="91425" bIns="91425" anchor="ctr" anchorCtr="0">
              <a:noAutofit/>
            </a:bodyPr>
            <a:lstStyle/>
            <a:p>
              <a:pPr lvl="0" algn="ctr">
                <a:lnSpc>
                  <a:spcPct val="115000"/>
                </a:lnSpc>
                <a:spcAft>
                  <a:spcPts val="1600"/>
                </a:spcAft>
              </a:pPr>
              <a:r>
                <a:rPr lang="en-US" sz="1800" dirty="0">
                  <a:solidFill>
                    <a:schemeClr val="accent1"/>
                  </a:solidFill>
                  <a:latin typeface="Lato"/>
                  <a:ea typeface="Lato"/>
                  <a:cs typeface="Lato"/>
                  <a:sym typeface="Lato"/>
                </a:rPr>
                <a:t>Link-quality-aware sniffer deployment</a:t>
              </a:r>
              <a:r>
                <a:rPr lang="en-US" altLang="zh-CN" sz="1800" i="1" dirty="0">
                  <a:solidFill>
                    <a:schemeClr val="accent1"/>
                  </a:solidFill>
                  <a:latin typeface="Lato"/>
                </a:rPr>
                <a:t>(</a:t>
              </a:r>
              <a:r>
                <a:rPr lang="en-US" altLang="zh-CN" sz="1800" b="1" i="1" u="sng" dirty="0">
                  <a:solidFill>
                    <a:schemeClr val="accent1"/>
                  </a:solidFill>
                  <a:latin typeface="Lato"/>
                </a:rPr>
                <a:t>assume the links are independent </a:t>
              </a:r>
              <a:r>
                <a:rPr lang="en-US" altLang="zh-CN" sz="1800" b="1" i="1" dirty="0">
                  <a:solidFill>
                    <a:schemeClr val="accent1"/>
                  </a:solidFill>
                  <a:latin typeface="Lato"/>
                </a:rPr>
                <a:t>,</a:t>
              </a:r>
              <a:r>
                <a:rPr lang="en-US" altLang="zh-CN" sz="1800" b="1" i="1" u="sng" dirty="0">
                  <a:solidFill>
                    <a:schemeClr val="accent1"/>
                  </a:solidFill>
                  <a:latin typeface="Lato"/>
                </a:rPr>
                <a:t> quality of each link is known</a:t>
              </a:r>
              <a:r>
                <a:rPr lang="en-US" altLang="zh-CN" sz="1800" i="1" dirty="0">
                  <a:solidFill>
                    <a:schemeClr val="accent1"/>
                  </a:solidFill>
                  <a:latin typeface="Lato"/>
                </a:rPr>
                <a:t>)</a:t>
              </a:r>
              <a:endParaRPr lang="en-US" altLang="zh-CN" sz="1800" i="1" dirty="0">
                <a:solidFill>
                  <a:schemeClr val="accent1"/>
                </a:solidFill>
                <a:latin typeface="Lato"/>
                <a:sym typeface="Roboto"/>
              </a:endParaRPr>
            </a:p>
            <a:p>
              <a:pPr lvl="0" algn="ctr">
                <a:lnSpc>
                  <a:spcPct val="115000"/>
                </a:lnSpc>
                <a:spcAft>
                  <a:spcPts val="1600"/>
                </a:spcAft>
              </a:pPr>
              <a:endParaRPr sz="1000" i="1" dirty="0">
                <a:solidFill>
                  <a:srgbClr val="701C7F"/>
                </a:solidFill>
                <a:latin typeface="Roboto"/>
                <a:ea typeface="Roboto"/>
                <a:cs typeface="Roboto"/>
                <a:sym typeface="Roboto"/>
              </a:endParaRPr>
            </a:p>
          </p:txBody>
        </p:sp>
        <p:sp>
          <p:nvSpPr>
            <p:cNvPr id="11" name="Shape 151">
              <a:extLst>
                <a:ext uri="{FF2B5EF4-FFF2-40B4-BE49-F238E27FC236}">
                  <a16:creationId xmlns:a16="http://schemas.microsoft.com/office/drawing/2014/main" id="{B73E6EB2-77F7-42A1-8CB8-51228E1858C2}"/>
                </a:ext>
              </a:extLst>
            </p:cNvPr>
            <p:cNvSpPr txBox="1"/>
            <p:nvPr/>
          </p:nvSpPr>
          <p:spPr>
            <a:xfrm>
              <a:off x="4627773" y="2616300"/>
              <a:ext cx="4575776" cy="1899699"/>
            </a:xfrm>
            <a:prstGeom prst="rect">
              <a:avLst/>
            </a:prstGeom>
            <a:noFill/>
            <a:ln>
              <a:noFill/>
            </a:ln>
          </p:spPr>
          <p:txBody>
            <a:bodyPr spcFirstLastPara="1" wrap="square" lIns="91425" tIns="91425" rIns="91425" bIns="91425" anchor="ctr" anchorCtr="0">
              <a:noAutofit/>
            </a:bodyPr>
            <a:lstStyle/>
            <a:p>
              <a:pPr algn="ctr">
                <a:lnSpc>
                  <a:spcPct val="115000"/>
                </a:lnSpc>
                <a:spcAft>
                  <a:spcPts val="1600"/>
                </a:spcAft>
              </a:pPr>
              <a:r>
                <a:rPr lang="en-US" sz="1800" dirty="0">
                  <a:solidFill>
                    <a:schemeClr val="accent1"/>
                  </a:solidFill>
                  <a:latin typeface="Lato"/>
                  <a:sym typeface="Roboto"/>
                </a:rPr>
                <a:t>Link-correlation-aware sniffer deployment</a:t>
              </a:r>
              <a:r>
                <a:rPr lang="en-US" sz="1800" i="1" dirty="0">
                  <a:solidFill>
                    <a:schemeClr val="accent1"/>
                  </a:solidFill>
                  <a:latin typeface="Lato"/>
                  <a:sym typeface="Roboto"/>
                </a:rPr>
                <a:t>(</a:t>
              </a:r>
              <a:r>
                <a:rPr lang="en-US" altLang="zh-CN" sz="1800" b="1" i="1" u="sng" dirty="0">
                  <a:solidFill>
                    <a:schemeClr val="accent1"/>
                  </a:solidFill>
                  <a:latin typeface="Lato"/>
                </a:rPr>
                <a:t>assume that the links are correlated</a:t>
              </a:r>
              <a:r>
                <a:rPr lang="en-US" altLang="zh-CN" sz="1800" b="1" i="1" dirty="0">
                  <a:solidFill>
                    <a:schemeClr val="accent1"/>
                  </a:solidFill>
                  <a:latin typeface="Lato"/>
                </a:rPr>
                <a:t>,</a:t>
              </a:r>
              <a:r>
                <a:rPr lang="en-US" altLang="zh-CN" sz="1800" b="1" i="1" u="sng" dirty="0">
                  <a:solidFill>
                    <a:schemeClr val="accent1"/>
                  </a:solidFill>
                  <a:latin typeface="Lato"/>
                </a:rPr>
                <a:t> link correlations can be obtained</a:t>
              </a:r>
              <a:r>
                <a:rPr lang="en-US" altLang="zh-CN" sz="1800" i="1" dirty="0">
                  <a:solidFill>
                    <a:schemeClr val="accent1"/>
                  </a:solidFill>
                  <a:latin typeface="Lato"/>
                </a:rPr>
                <a:t>)</a:t>
              </a:r>
              <a:endParaRPr sz="1800" i="1" dirty="0">
                <a:solidFill>
                  <a:schemeClr val="accent1"/>
                </a:solidFill>
                <a:latin typeface="Lato"/>
                <a:sym typeface="Roboto"/>
              </a:endParaRPr>
            </a:p>
          </p:txBody>
        </p:sp>
      </p:grpSp>
    </p:spTree>
    <p:extLst>
      <p:ext uri="{BB962C8B-B14F-4D97-AF65-F5344CB8AC3E}">
        <p14:creationId xmlns:p14="http://schemas.microsoft.com/office/powerpoint/2010/main" val="208576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79ABE49-0863-48FA-B551-00C40E552860}"/>
              </a:ext>
            </a:extLst>
          </p:cNvPr>
          <p:cNvPicPr>
            <a:picLocks noChangeAspect="1"/>
          </p:cNvPicPr>
          <p:nvPr/>
        </p:nvPicPr>
        <p:blipFill rotWithShape="1">
          <a:blip r:embed="rId3"/>
          <a:srcRect l="914" t="7405" r="3185" b="2483"/>
          <a:stretch/>
        </p:blipFill>
        <p:spPr>
          <a:xfrm>
            <a:off x="1725433" y="540689"/>
            <a:ext cx="6422372" cy="1879986"/>
          </a:xfrm>
          <a:prstGeom prst="rect">
            <a:avLst/>
          </a:prstGeom>
        </p:spPr>
      </p:pic>
      <mc:AlternateContent xmlns:mc="http://schemas.openxmlformats.org/markup-compatibility/2006">
        <mc:Choice xmlns:a14="http://schemas.microsoft.com/office/drawing/2010/main" Requires="a14">
          <p:sp>
            <p:nvSpPr>
              <p:cNvPr id="5" name="文本占位符 2">
                <a:extLst>
                  <a:ext uri="{FF2B5EF4-FFF2-40B4-BE49-F238E27FC236}">
                    <a16:creationId xmlns:a16="http://schemas.microsoft.com/office/drawing/2014/main" id="{27BD064C-BF82-4C99-BE1B-C923D1445F56}"/>
                  </a:ext>
                </a:extLst>
              </p:cNvPr>
              <p:cNvSpPr txBox="1">
                <a:spLocks/>
              </p:cNvSpPr>
              <p:nvPr/>
            </p:nvSpPr>
            <p:spPr>
              <a:xfrm>
                <a:off x="4730416" y="2644636"/>
                <a:ext cx="4143240" cy="238191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r>
                  <a:rPr lang="en-US" altLang="zh-CN" dirty="0"/>
                  <a:t>Under link correlation model. </a:t>
                </a:r>
              </a:p>
              <a:p>
                <a:pPr marL="146050" indent="0">
                  <a:buNone/>
                </a:pPr>
                <a:r>
                  <a:rPr lang="en-US" altLang="zh-CN" dirty="0"/>
                  <a:t>For sniffer sets of size 2, the node PCR of v with sniffer set </a:t>
                </a:r>
                <a14:m>
                  <m:oMath xmlns:m="http://schemas.openxmlformats.org/officeDocument/2006/math">
                    <m:d>
                      <m:dPr>
                        <m:begChr m:val="{"/>
                        <m:endChr m:val="}"/>
                        <m:ctrlPr>
                          <a:rPr lang="en-US" altLang="zh-CN" sz="1200" i="1">
                            <a:latin typeface="Cambria Math" panose="02040503050406030204" pitchFamily="18" charset="0"/>
                          </a:rPr>
                        </m:ctrlPr>
                      </m:dPr>
                      <m:e>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𝑠</m:t>
                            </m:r>
                          </m:e>
                          <m:sub>
                            <m:r>
                              <a:rPr lang="en-US" altLang="zh-CN" sz="1200" i="1">
                                <a:latin typeface="Cambria Math" panose="02040503050406030204" pitchFamily="18" charset="0"/>
                              </a:rPr>
                              <m:t>𝑖</m:t>
                            </m:r>
                          </m:sub>
                        </m:sSub>
                        <m:r>
                          <a:rPr lang="en-US" altLang="zh-CN" sz="1200" i="1">
                            <a:latin typeface="Cambria Math" panose="02040503050406030204" pitchFamily="18" charset="0"/>
                          </a:rPr>
                          <m:t>,</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𝑠</m:t>
                            </m:r>
                          </m:e>
                          <m:sub>
                            <m:r>
                              <a:rPr lang="en-US" altLang="zh-CN" sz="1200" i="1">
                                <a:latin typeface="Cambria Math" panose="02040503050406030204" pitchFamily="18" charset="0"/>
                              </a:rPr>
                              <m:t>𝑗</m:t>
                            </m:r>
                          </m:sub>
                        </m:sSub>
                      </m:e>
                    </m:d>
                    <m:r>
                      <a:rPr lang="en-US" altLang="zh-CN" sz="1200" i="1">
                        <a:latin typeface="Cambria Math" panose="02040503050406030204" pitchFamily="18" charset="0"/>
                      </a:rPr>
                      <m:t> </m:t>
                    </m:r>
                  </m:oMath>
                </a14:m>
                <a:r>
                  <a:rPr lang="en-US" altLang="zh-CN" dirty="0"/>
                  <a:t>is 1−Pr(E </a:t>
                </a:r>
                <a:r>
                  <a:rPr lang="en-US" altLang="zh-CN" dirty="0" err="1"/>
                  <a:t>v,s</a:t>
                </a:r>
                <a:r>
                  <a:rPr lang="en-US" altLang="zh-CN" dirty="0"/>
                  <a:t> </a:t>
                </a:r>
                <a:r>
                  <a:rPr lang="en-US" altLang="zh-CN" dirty="0" err="1"/>
                  <a:t>i</a:t>
                </a:r>
                <a:r>
                  <a:rPr lang="en-US" altLang="zh-CN" dirty="0"/>
                  <a:t> ,E </a:t>
                </a:r>
                <a:r>
                  <a:rPr lang="en-US" altLang="zh-CN" dirty="0" err="1"/>
                  <a:t>v,s</a:t>
                </a:r>
                <a:r>
                  <a:rPr lang="en-US" altLang="zh-CN" dirty="0"/>
                  <a:t> j ). </a:t>
                </a:r>
              </a:p>
              <a:p>
                <a:pPr marL="146050" indent="0">
                  <a:buNone/>
                </a:pPr>
                <a:r>
                  <a:rPr lang="en-US" altLang="zh-CN" dirty="0"/>
                  <a:t>With </a:t>
                </a:r>
                <a:r>
                  <a:rPr lang="en-US" altLang="zh-CN" dirty="0">
                    <a:sym typeface="Arial"/>
                  </a:rPr>
                  <a:t>sniffer set {</a:t>
                </a:r>
                <a14:m>
                  <m:oMath xmlns:m="http://schemas.openxmlformats.org/officeDocument/2006/math">
                    <m:sSub>
                      <m:sSubPr>
                        <m:ctrlPr>
                          <a:rPr lang="en-US" altLang="zh-CN">
                            <a:sym typeface="Arial"/>
                          </a:rPr>
                        </m:ctrlPr>
                      </m:sSubPr>
                      <m:e>
                        <m:r>
                          <a:rPr lang="en-US" altLang="zh-CN">
                            <a:sym typeface="Arial"/>
                          </a:rPr>
                          <m:t>𝑠</m:t>
                        </m:r>
                      </m:e>
                      <m:sub>
                        <m:r>
                          <a:rPr lang="en-US" altLang="zh-CN">
                            <a:sym typeface="Arial"/>
                          </a:rPr>
                          <m:t>1</m:t>
                        </m:r>
                      </m:sub>
                    </m:sSub>
                  </m:oMath>
                </a14:m>
                <a:r>
                  <a:rPr lang="en-US" altLang="zh-CN" dirty="0">
                    <a:sym typeface="Arial"/>
                  </a:rPr>
                  <a:t>, </a:t>
                </a:r>
                <a14:m>
                  <m:oMath xmlns:m="http://schemas.openxmlformats.org/officeDocument/2006/math">
                    <m:sSub>
                      <m:sSubPr>
                        <m:ctrlPr>
                          <a:rPr lang="en-US" altLang="zh-CN">
                            <a:sym typeface="Arial"/>
                          </a:rPr>
                        </m:ctrlPr>
                      </m:sSubPr>
                      <m:e>
                        <m:r>
                          <a:rPr lang="en-US" altLang="zh-CN">
                            <a:sym typeface="Arial"/>
                          </a:rPr>
                          <m:t>𝑠</m:t>
                        </m:r>
                      </m:e>
                      <m:sub>
                        <m:r>
                          <a:rPr lang="en-US" altLang="zh-CN">
                            <a:sym typeface="Arial"/>
                          </a:rPr>
                          <m:t>2</m:t>
                        </m:r>
                      </m:sub>
                    </m:sSub>
                  </m:oMath>
                </a14:m>
                <a:r>
                  <a:rPr lang="en-US" altLang="zh-CN" dirty="0">
                    <a:sym typeface="Arial"/>
                  </a:rPr>
                  <a:t> }, </a:t>
                </a:r>
                <a:r>
                  <a:rPr lang="en-US" altLang="zh-CN" dirty="0" err="1"/>
                  <a:t>Pr</a:t>
                </a:r>
                <a:r>
                  <a:rPr lang="en-US" altLang="zh-CN" dirty="0"/>
                  <a:t>(E </a:t>
                </a:r>
                <a:r>
                  <a:rPr lang="en-US" altLang="zh-CN" dirty="0" err="1"/>
                  <a:t>v,s</a:t>
                </a:r>
                <a:r>
                  <a:rPr lang="en-US" altLang="zh-CN" dirty="0"/>
                  <a:t> 1 ,E </a:t>
                </a:r>
                <a:r>
                  <a:rPr lang="en-US" altLang="zh-CN" dirty="0" err="1"/>
                  <a:t>v,s</a:t>
                </a:r>
                <a:r>
                  <a:rPr lang="en-US" altLang="zh-CN" dirty="0"/>
                  <a:t> 2 ) equals 0.3 from the packet reception trace. Therefore, the PCR of v is 0.7. </a:t>
                </a:r>
              </a:p>
              <a:p>
                <a:pPr marL="146050" indent="0">
                  <a:buNone/>
                </a:pPr>
                <a:r>
                  <a:rPr lang="en-US" altLang="zh-CN" dirty="0"/>
                  <a:t>Similarly, the PCR of v with </a:t>
                </a:r>
                <a14:m>
                  <m:oMath xmlns:m="http://schemas.openxmlformats.org/officeDocument/2006/math">
                    <m:d>
                      <m:dPr>
                        <m:begChr m:val="{"/>
                        <m:endChr m:val="}"/>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i="1">
                                <a:latin typeface="Cambria Math" panose="02040503050406030204" pitchFamily="18" charset="0"/>
                              </a:rPr>
                              <m:t>2</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i="1">
                                <a:latin typeface="Cambria Math" panose="02040503050406030204" pitchFamily="18" charset="0"/>
                              </a:rPr>
                              <m:t>3</m:t>
                            </m:r>
                          </m:sub>
                        </m:sSub>
                      </m:e>
                    </m:d>
                    <m:r>
                      <a:rPr lang="en-US" altLang="zh-CN" sz="1400" i="1">
                        <a:latin typeface="Cambria Math" panose="02040503050406030204" pitchFamily="18" charset="0"/>
                      </a:rPr>
                      <m:t> </m:t>
                    </m:r>
                  </m:oMath>
                </a14:m>
                <a:r>
                  <a:rPr lang="en-US" altLang="zh-CN" dirty="0"/>
                  <a:t>and {s 1 ,s 3 } are 0.8.</a:t>
                </a:r>
                <a:endParaRPr lang="zh-CN" altLang="en-US" dirty="0"/>
              </a:p>
            </p:txBody>
          </p:sp>
        </mc:Choice>
        <mc:Fallback>
          <p:sp>
            <p:nvSpPr>
              <p:cNvPr id="5" name="文本占位符 2">
                <a:extLst>
                  <a:ext uri="{FF2B5EF4-FFF2-40B4-BE49-F238E27FC236}">
                    <a16:creationId xmlns:a16="http://schemas.microsoft.com/office/drawing/2014/main" id="{27BD064C-BF82-4C99-BE1B-C923D1445F56}"/>
                  </a:ext>
                </a:extLst>
              </p:cNvPr>
              <p:cNvSpPr txBox="1">
                <a:spLocks noRot="1" noChangeAspect="1" noMove="1" noResize="1" noEditPoints="1" noAdjustHandles="1" noChangeArrowheads="1" noChangeShapeType="1" noTextEdit="1"/>
              </p:cNvSpPr>
              <p:nvPr/>
            </p:nvSpPr>
            <p:spPr>
              <a:xfrm>
                <a:off x="4730416" y="2644636"/>
                <a:ext cx="4143240" cy="2381913"/>
              </a:xfrm>
              <a:prstGeom prst="rect">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占位符 3">
                <a:extLst>
                  <a:ext uri="{FF2B5EF4-FFF2-40B4-BE49-F238E27FC236}">
                    <a16:creationId xmlns:a16="http://schemas.microsoft.com/office/drawing/2014/main" id="{3A9F21BB-4223-4ABC-99C3-3BD10E50730E}"/>
                  </a:ext>
                </a:extLst>
              </p:cNvPr>
              <p:cNvSpPr txBox="1">
                <a:spLocks/>
              </p:cNvSpPr>
              <p:nvPr/>
            </p:nvSpPr>
            <p:spPr>
              <a:xfrm>
                <a:off x="114716" y="2758110"/>
                <a:ext cx="4604959" cy="14560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r>
                  <a:rPr lang="en-US" altLang="zh-CN" dirty="0"/>
                  <a:t>Under link independence model. </a:t>
                </a:r>
              </a:p>
              <a:p>
                <a:pPr marL="146050" indent="0">
                  <a:buNone/>
                </a:pPr>
                <a:r>
                  <a:rPr lang="en-US" altLang="zh-CN" dirty="0"/>
                  <a:t>The PCR of v with sniffer set </a:t>
                </a:r>
                <a14:m>
                  <m:oMath xmlns:m="http://schemas.openxmlformats.org/officeDocument/2006/math">
                    <m:d>
                      <m:dPr>
                        <m:begChr m:val="{"/>
                        <m:endChr m:val="}"/>
                        <m:ctrlPr>
                          <a:rPr lang="en-US" altLang="zh-CN" sz="1400" i="1" smtClean="0">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b="0" i="1" smtClean="0">
                                <a:latin typeface="Cambria Math" panose="02040503050406030204" pitchFamily="18" charset="0"/>
                              </a:rPr>
                              <m:t>𝑖</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b="0" i="1" smtClean="0">
                                <a:latin typeface="Cambria Math" panose="02040503050406030204" pitchFamily="18" charset="0"/>
                              </a:rPr>
                              <m:t>𝑗</m:t>
                            </m:r>
                          </m:sub>
                        </m:sSub>
                      </m:e>
                    </m:d>
                  </m:oMath>
                </a14:m>
                <a:r>
                  <a:rPr lang="en-US" altLang="zh-CN" dirty="0"/>
                  <a:t> is the probability that at least one of them observes the packet. </a:t>
                </a:r>
              </a:p>
              <a:p>
                <a:pPr marL="146050" indent="0">
                  <a:buNone/>
                </a:pPr>
                <a:r>
                  <a:rPr lang="en-US" altLang="zh-CN" dirty="0"/>
                  <a:t>With sniffer set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𝑠</m:t>
                        </m:r>
                      </m:e>
                      <m:sub>
                        <m:r>
                          <a:rPr lang="en-US" altLang="zh-CN" sz="1200" b="0" i="1" smtClean="0">
                            <a:latin typeface="Cambria Math" panose="02040503050406030204" pitchFamily="18" charset="0"/>
                          </a:rPr>
                          <m:t>1</m:t>
                        </m:r>
                      </m:sub>
                    </m:sSub>
                  </m:oMath>
                </a14:m>
                <a:r>
                  <a:rPr lang="en-US" altLang="zh-CN" dirty="0"/>
                  <a:t>,</a:t>
                </a:r>
                <a:r>
                  <a:rPr lang="en-US" altLang="zh-CN" sz="1200" dirty="0"/>
                  <a:t>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𝑠</m:t>
                        </m:r>
                      </m:e>
                      <m:sub>
                        <m:r>
                          <a:rPr lang="en-US" altLang="zh-CN" sz="1200" b="0" i="1" smtClean="0">
                            <a:latin typeface="Cambria Math" panose="02040503050406030204" pitchFamily="18" charset="0"/>
                          </a:rPr>
                          <m:t>2</m:t>
                        </m:r>
                      </m:sub>
                    </m:sSub>
                  </m:oMath>
                </a14:m>
                <a:r>
                  <a:rPr lang="en-US" altLang="zh-CN" dirty="0"/>
                  <a:t> }, PCR of v is 1−(1−0.5)∗ (1−0.6) = 0.8 .  </a:t>
                </a:r>
              </a:p>
              <a:p>
                <a:pPr marL="146050" indent="0">
                  <a:buNone/>
                </a:pPr>
                <a:r>
                  <a:rPr lang="en-US" altLang="zh-CN" dirty="0"/>
                  <a:t>PCR of v with set </a:t>
                </a:r>
                <a14:m>
                  <m:oMath xmlns:m="http://schemas.openxmlformats.org/officeDocument/2006/math">
                    <m:d>
                      <m:dPr>
                        <m:begChr m:val="{"/>
                        <m:endChr m:val="}"/>
                        <m:ctrlPr>
                          <a:rPr lang="en-US" altLang="zh-CN" sz="1200" b="0" i="0" smtClean="0">
                            <a:latin typeface="Cambria Math" panose="02040503050406030204" pitchFamily="18" charset="0"/>
                          </a:rPr>
                        </m:ctrlPr>
                      </m:dPr>
                      <m:e>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𝑠</m:t>
                            </m:r>
                          </m:e>
                          <m:sub>
                            <m:r>
                              <a:rPr lang="en-US" altLang="zh-CN" sz="1200" b="0" i="1" smtClean="0">
                                <a:latin typeface="Cambria Math" panose="02040503050406030204" pitchFamily="18" charset="0"/>
                              </a:rPr>
                              <m:t>2</m:t>
                            </m:r>
                          </m:sub>
                        </m:sSub>
                        <m:r>
                          <a:rPr lang="en-US" altLang="zh-CN" sz="1200" b="0" i="1" smtClean="0">
                            <a:latin typeface="Cambria Math" panose="02040503050406030204" pitchFamily="18" charset="0"/>
                          </a:rPr>
                          <m:t>,</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𝑠</m:t>
                            </m:r>
                          </m:e>
                          <m:sub>
                            <m:r>
                              <a:rPr lang="en-US" altLang="zh-CN" sz="1200" i="1">
                                <a:latin typeface="Cambria Math" panose="02040503050406030204" pitchFamily="18" charset="0"/>
                              </a:rPr>
                              <m:t>3</m:t>
                            </m:r>
                          </m:sub>
                        </m:sSub>
                      </m:e>
                    </m:d>
                    <m:r>
                      <a:rPr lang="en-US" altLang="zh-CN" sz="1200" b="0" i="1" smtClean="0">
                        <a:latin typeface="Cambria Math" panose="02040503050406030204" pitchFamily="18" charset="0"/>
                      </a:rPr>
                      <m:t>=0.76</m:t>
                    </m:r>
                  </m:oMath>
                </a14:m>
                <a:r>
                  <a:rPr lang="en-US" altLang="zh-CN" dirty="0"/>
                  <a:t>  , with set</a:t>
                </a:r>
                <a14:m>
                  <m:oMath xmlns:m="http://schemas.openxmlformats.org/officeDocument/2006/math">
                    <m:d>
                      <m:dPr>
                        <m:begChr m:val="{"/>
                        <m:endChr m:val="}"/>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b="0" i="1" smtClean="0">
                                <a:latin typeface="Cambria Math" panose="02040503050406030204" pitchFamily="18" charset="0"/>
                              </a:rPr>
                              <m:t>1</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i="1">
                                <a:latin typeface="Cambria Math" panose="02040503050406030204" pitchFamily="18" charset="0"/>
                              </a:rPr>
                              <m:t>3</m:t>
                            </m:r>
                          </m:sub>
                        </m:sSub>
                      </m:e>
                    </m:d>
                    <m:r>
                      <a:rPr lang="en-US" altLang="zh-CN" sz="1400" i="1">
                        <a:latin typeface="Cambria Math" panose="02040503050406030204" pitchFamily="18" charset="0"/>
                      </a:rPr>
                      <m:t>=0.7</m:t>
                    </m:r>
                  </m:oMath>
                </a14:m>
                <a:r>
                  <a:rPr lang="en-US" altLang="zh-CN" dirty="0"/>
                  <a:t>  </a:t>
                </a:r>
              </a:p>
            </p:txBody>
          </p:sp>
        </mc:Choice>
        <mc:Fallback>
          <p:sp>
            <p:nvSpPr>
              <p:cNvPr id="8" name="文本占位符 3">
                <a:extLst>
                  <a:ext uri="{FF2B5EF4-FFF2-40B4-BE49-F238E27FC236}">
                    <a16:creationId xmlns:a16="http://schemas.microsoft.com/office/drawing/2014/main" id="{3A9F21BB-4223-4ABC-99C3-3BD10E50730E}"/>
                  </a:ext>
                </a:extLst>
              </p:cNvPr>
              <p:cNvSpPr txBox="1">
                <a:spLocks noRot="1" noChangeAspect="1" noMove="1" noResize="1" noEditPoints="1" noAdjustHandles="1" noChangeArrowheads="1" noChangeShapeType="1" noTextEdit="1"/>
              </p:cNvSpPr>
              <p:nvPr/>
            </p:nvSpPr>
            <p:spPr>
              <a:xfrm>
                <a:off x="114716" y="2758110"/>
                <a:ext cx="4604959" cy="1456081"/>
              </a:xfrm>
              <a:prstGeom prst="rect">
                <a:avLst/>
              </a:prstGeom>
              <a:blipFill>
                <a:blip r:embed="rId5"/>
                <a:stretch>
                  <a:fillRect r="-1192"/>
                </a:stretch>
              </a:blipFill>
              <a:ln>
                <a:noFill/>
              </a:ln>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798E7F9D-C498-4E75-A8D3-3F3FAC654DF1}"/>
              </a:ext>
            </a:extLst>
          </p:cNvPr>
          <p:cNvSpPr txBox="1"/>
          <p:nvPr/>
        </p:nvSpPr>
        <p:spPr>
          <a:xfrm>
            <a:off x="1069450" y="846725"/>
            <a:ext cx="1121134" cy="307777"/>
          </a:xfrm>
          <a:prstGeom prst="rect">
            <a:avLst/>
          </a:prstGeom>
          <a:noFill/>
        </p:spPr>
        <p:txBody>
          <a:bodyPr wrap="square" rtlCol="0">
            <a:spAutoFit/>
          </a:bodyPr>
          <a:lstStyle/>
          <a:p>
            <a:r>
              <a:rPr lang="en-US" altLang="zh-CN" dirty="0">
                <a:solidFill>
                  <a:schemeClr val="accent1"/>
                </a:solidFill>
                <a:latin typeface="Lato"/>
                <a:sym typeface="Lato"/>
              </a:rPr>
              <a:t>Set κ=0.8</a:t>
            </a:r>
            <a:endParaRPr lang="zh-CN" altLang="en-US" dirty="0">
              <a:solidFill>
                <a:schemeClr val="accent1"/>
              </a:solidFill>
              <a:latin typeface="Lato"/>
              <a:sym typeface="Lato"/>
            </a:endParaRPr>
          </a:p>
        </p:txBody>
      </p:sp>
    </p:spTree>
    <p:extLst>
      <p:ext uri="{BB962C8B-B14F-4D97-AF65-F5344CB8AC3E}">
        <p14:creationId xmlns:p14="http://schemas.microsoft.com/office/powerpoint/2010/main" val="220404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595471" y="823424"/>
            <a:ext cx="8380675" cy="535200"/>
          </a:xfrm>
          <a:prstGeom prst="rect">
            <a:avLst/>
          </a:prstGeom>
        </p:spPr>
        <p:txBody>
          <a:bodyPr spcFirstLastPara="1" wrap="square" lIns="91425" tIns="91425" rIns="91425" bIns="91425" anchor="t" anchorCtr="0">
            <a:noAutofit/>
          </a:bodyPr>
          <a:lstStyle/>
          <a:p>
            <a:pPr lvl="0"/>
            <a:r>
              <a:rPr lang="en-US" sz="2800" dirty="0"/>
              <a:t> Link-Quality-Aware Sniffer Deployment</a:t>
            </a:r>
            <a:endParaRPr sz="2800" dirty="0"/>
          </a:p>
        </p:txBody>
      </p:sp>
      <mc:AlternateContent xmlns:mc="http://schemas.openxmlformats.org/markup-compatibility/2006">
        <mc:Choice xmlns:a14="http://schemas.microsoft.com/office/drawing/2010/main" Requires="a14">
          <p:sp>
            <p:nvSpPr>
              <p:cNvPr id="13" name="文本占位符 3">
                <a:extLst>
                  <a:ext uri="{FF2B5EF4-FFF2-40B4-BE49-F238E27FC236}">
                    <a16:creationId xmlns:a16="http://schemas.microsoft.com/office/drawing/2014/main" id="{C260EC09-DE8E-4C41-BF9B-5B324558435E}"/>
                  </a:ext>
                </a:extLst>
              </p:cNvPr>
              <p:cNvSpPr>
                <a:spLocks noGrp="1"/>
              </p:cNvSpPr>
              <p:nvPr>
                <p:ph type="body" idx="1"/>
              </p:nvPr>
            </p:nvSpPr>
            <p:spPr>
              <a:xfrm>
                <a:off x="276532" y="1456557"/>
                <a:ext cx="8590935" cy="3902622"/>
              </a:xfrm>
            </p:spPr>
            <p:txBody>
              <a:bodyPr/>
              <a:lstStyle/>
              <a:p>
                <a:r>
                  <a:rPr lang="en-US" altLang="zh-CN" sz="1800" dirty="0"/>
                  <a:t>In the link independence model, the packet missed by a sniffer has no relationship with the packet missed by other sniffers. Then, the PCR of node v</a:t>
                </a:r>
              </a:p>
              <a:p>
                <a:endParaRPr lang="en-US" altLang="zh-CN" sz="1800" dirty="0"/>
              </a:p>
              <a:p>
                <a:endParaRPr lang="en-US" altLang="zh-CN" sz="1800" dirty="0"/>
              </a:p>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𝑣</m:t>
                        </m:r>
                      </m:sub>
                    </m:sSub>
                  </m:oMath>
                </a14:m>
                <a:r>
                  <a:rPr lang="en-US" altLang="zh-CN" sz="1800" dirty="0"/>
                  <a:t> denotes set of sniffers deployed in node v’s neighborhood</a:t>
                </a:r>
              </a:p>
              <a:p>
                <a14:m>
                  <m:oMath xmlns:m="http://schemas.openxmlformats.org/officeDocument/2006/math">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𝑝</m:t>
                        </m:r>
                      </m:e>
                      <m:sub>
                        <m:r>
                          <a:rPr lang="en-US" altLang="zh-CN" sz="1800" i="1" dirty="0">
                            <a:latin typeface="Cambria Math" panose="02040503050406030204" pitchFamily="18" charset="0"/>
                          </a:rPr>
                          <m:t>𝑣</m:t>
                        </m:r>
                        <m:r>
                          <a:rPr lang="en-US" altLang="zh-CN" sz="1800" i="1" dirty="0">
                            <a:latin typeface="Cambria Math" panose="02040503050406030204" pitchFamily="18" charset="0"/>
                          </a:rPr>
                          <m:t>,</m:t>
                        </m:r>
                        <m:r>
                          <a:rPr lang="en-US" altLang="zh-CN" sz="1800" i="1" dirty="0">
                            <a:latin typeface="Cambria Math" panose="02040503050406030204" pitchFamily="18" charset="0"/>
                          </a:rPr>
                          <m:t>𝑠𝑖</m:t>
                        </m:r>
                      </m:sub>
                    </m:sSub>
                  </m:oMath>
                </a14:m>
                <a:r>
                  <a:rPr lang="en-US" altLang="zh-CN" sz="1800" dirty="0"/>
                  <a:t> denotes packet delivery ratio from node v to sniffer </a:t>
                </a:r>
                <a14:m>
                  <m:oMath xmlns:m="http://schemas.openxmlformats.org/officeDocument/2006/math">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𝑠</m:t>
                        </m:r>
                      </m:e>
                      <m:sub>
                        <m:r>
                          <a:rPr lang="en-US" altLang="zh-CN" sz="1800" i="1" dirty="0">
                            <a:latin typeface="Cambria Math" panose="02040503050406030204" pitchFamily="18" charset="0"/>
                          </a:rPr>
                          <m:t>𝑖</m:t>
                        </m:r>
                      </m:sub>
                    </m:sSub>
                    <m:r>
                      <m:rPr>
                        <m:brk m:alnAt="7"/>
                      </m:rPr>
                      <a:rPr lang="en-US" altLang="zh-CN" sz="1800" i="1" dirty="0">
                        <a:latin typeface="Cambria Math" panose="02040503050406030204" pitchFamily="18" charset="0"/>
                        <a:ea typeface="Cambria Math" panose="02040503050406030204" pitchFamily="18" charset="0"/>
                      </a:rPr>
                      <m:t>∈</m:t>
                    </m:r>
                    <m:sSub>
                      <m:sSubPr>
                        <m:ctrlPr>
                          <a:rPr lang="en-US" altLang="zh-CN" sz="1800" i="1" dirty="0">
                            <a:latin typeface="Cambria Math" panose="02040503050406030204" pitchFamily="18" charset="0"/>
                            <a:ea typeface="Cambria Math" panose="02040503050406030204" pitchFamily="18" charset="0"/>
                          </a:rPr>
                        </m:ctrlPr>
                      </m:sSubPr>
                      <m:e>
                        <m:r>
                          <a:rPr lang="en-US" altLang="zh-CN" sz="1800" i="1" dirty="0">
                            <a:latin typeface="Cambria Math" panose="02040503050406030204" pitchFamily="18" charset="0"/>
                            <a:ea typeface="Cambria Math" panose="02040503050406030204" pitchFamily="18" charset="0"/>
                          </a:rPr>
                          <m:t>𝑆</m:t>
                        </m:r>
                      </m:e>
                      <m:sub>
                        <m:r>
                          <a:rPr lang="en-US" altLang="zh-CN" sz="1800" i="1" dirty="0">
                            <a:latin typeface="Cambria Math" panose="02040503050406030204" pitchFamily="18" charset="0"/>
                            <a:ea typeface="Cambria Math" panose="02040503050406030204" pitchFamily="18" charset="0"/>
                          </a:rPr>
                          <m:t>𝑣</m:t>
                        </m:r>
                      </m:sub>
                    </m:sSub>
                  </m:oMath>
                </a14:m>
                <a:endParaRPr lang="en-US" altLang="zh-CN" sz="1800" dirty="0"/>
              </a:p>
              <a:p>
                <a:r>
                  <a:rPr lang="en-US" altLang="zh-CN" sz="1800" dirty="0"/>
                  <a:t>To make sure PCR is no less than k, which is </a:t>
                </a:r>
                <a14:m>
                  <m:oMath xmlns:m="http://schemas.openxmlformats.org/officeDocument/2006/math">
                    <m:r>
                      <a:rPr lang="en-US" altLang="zh-CN" sz="1800" b="0" i="1" smtClean="0">
                        <a:latin typeface="Cambria Math" panose="02040503050406030204" pitchFamily="18" charset="0"/>
                      </a:rPr>
                      <m:t>𝐶</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𝑣</m:t>
                        </m:r>
                      </m:e>
                    </m:d>
                    <m:r>
                      <a:rPr lang="en-US" altLang="zh-CN" sz="1800" b="0" i="1" smtClean="0">
                        <a:latin typeface="Cambria Math" panose="02040503050406030204" pitchFamily="18" charset="0"/>
                        <a:ea typeface="Cambria Math" panose="02040503050406030204" pitchFamily="18" charset="0"/>
                      </a:rPr>
                      <m:t>≥</m:t>
                    </m:r>
                    <m:r>
                      <a:rPr lang="en-US" altLang="zh-CN" sz="1800" b="1" i="1" smtClean="0">
                        <a:latin typeface="Cambria Math" panose="02040503050406030204" pitchFamily="18" charset="0"/>
                        <a:ea typeface="Cambria Math" panose="02040503050406030204" pitchFamily="18" charset="0"/>
                      </a:rPr>
                      <m:t>𝒌</m:t>
                    </m:r>
                  </m:oMath>
                </a14:m>
                <a:r>
                  <a:rPr lang="en-US" altLang="zh-CN" sz="1800" dirty="0">
                    <a:ea typeface="Cambria Math" panose="02040503050406030204" pitchFamily="18" charset="0"/>
                  </a:rPr>
                  <a:t>, and packet delivery ratio </a:t>
                </a:r>
                <a14:m>
                  <m:oMath xmlns:m="http://schemas.openxmlformats.org/officeDocument/2006/math">
                    <m:sSub>
                      <m:sSubPr>
                        <m:ctrlPr>
                          <a:rPr lang="en-US" altLang="zh-CN" sz="180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𝑞</m:t>
                        </m:r>
                      </m:e>
                      <m:sub>
                        <m:r>
                          <a:rPr lang="en-US" altLang="zh-CN" sz="1800" b="0" i="1" smtClean="0">
                            <a:latin typeface="Cambria Math" panose="02040503050406030204" pitchFamily="18" charset="0"/>
                            <a:ea typeface="Cambria Math" panose="02040503050406030204" pitchFamily="18" charset="0"/>
                          </a:rPr>
                          <m:t>𝑢</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𝑣</m:t>
                        </m:r>
                      </m:sub>
                    </m:sSub>
                  </m:oMath>
                </a14:m>
                <a:r>
                  <a:rPr lang="en-US" altLang="zh-CN" sz="1800" dirty="0">
                    <a:ea typeface="Cambria Math" panose="02040503050406030204" pitchFamily="18" charset="0"/>
                  </a:rPr>
                  <a:t> of each link  </a:t>
                </a:r>
                <a14:m>
                  <m:oMath xmlns:m="http://schemas.openxmlformats.org/officeDocument/2006/math">
                    <m:d>
                      <m:dPr>
                        <m:ctrlPr>
                          <a:rPr lang="en-US" altLang="zh-CN" sz="1800" i="1" smtClean="0">
                            <a:latin typeface="Cambria Math" panose="02040503050406030204" pitchFamily="18" charset="0"/>
                            <a:ea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𝑢</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𝑣</m:t>
                        </m:r>
                      </m:e>
                    </m:d>
                    <m:r>
                      <a:rPr lang="en-US" altLang="zh-CN" sz="180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𝐸</m:t>
                    </m:r>
                  </m:oMath>
                </a14:m>
                <a:r>
                  <a:rPr lang="en-US" altLang="zh-CN" sz="1800" b="1" dirty="0">
                    <a:ea typeface="Cambria Math" panose="02040503050406030204" pitchFamily="18" charset="0"/>
                  </a:rPr>
                  <a:t> , </a:t>
                </a:r>
                <a14:m>
                  <m:oMath xmlns:m="http://schemas.openxmlformats.org/officeDocument/2006/math">
                    <m:sSub>
                      <m:sSubPr>
                        <m:ctrlPr>
                          <a:rPr lang="en-US" altLang="zh-CN" sz="1800" i="1" dirty="0">
                            <a:latin typeface="Cambria Math" panose="02040503050406030204" pitchFamily="18" charset="0"/>
                          </a:rPr>
                        </m:ctrlPr>
                      </m:sSubPr>
                      <m:e>
                        <m:r>
                          <a:rPr lang="en-US" altLang="zh-CN" sz="1800" b="0" i="1" dirty="0" smtClean="0">
                            <a:latin typeface="Cambria Math" panose="02040503050406030204" pitchFamily="18" charset="0"/>
                          </a:rPr>
                          <m:t>𝑥</m:t>
                        </m:r>
                      </m:e>
                      <m:sub>
                        <m:r>
                          <a:rPr lang="en-US" altLang="zh-CN" sz="1800" b="0" i="1" dirty="0" smtClean="0">
                            <a:latin typeface="Cambria Math" panose="02040503050406030204" pitchFamily="18" charset="0"/>
                          </a:rPr>
                          <m:t>𝑖</m:t>
                        </m:r>
                      </m:sub>
                    </m:sSub>
                    <m:r>
                      <a:rPr lang="en-US" altLang="zh-CN" sz="1800" b="0" i="1" dirty="0" smtClean="0">
                        <a:latin typeface="Cambria Math" panose="02040503050406030204" pitchFamily="18" charset="0"/>
                      </a:rPr>
                      <m:t> </m:t>
                    </m:r>
                  </m:oMath>
                </a14:m>
                <a:r>
                  <a:rPr lang="en-US" altLang="zh-CN" sz="1800" dirty="0">
                    <a:ea typeface="Cambria Math" panose="02040503050406030204" pitchFamily="18" charset="0"/>
                  </a:rPr>
                  <a:t>be the binary indicator of whether the </a:t>
                </a:r>
                <a14:m>
                  <m:oMath xmlns:m="http://schemas.openxmlformats.org/officeDocument/2006/math">
                    <m:sSup>
                      <m:sSupPr>
                        <m:ctrlPr>
                          <a:rPr lang="en-US" altLang="zh-CN" sz="1800" i="1" smtClean="0">
                            <a:latin typeface="Cambria Math" panose="02040503050406030204" pitchFamily="18" charset="0"/>
                            <a:ea typeface="Cambria Math" panose="02040503050406030204" pitchFamily="18" charset="0"/>
                          </a:rPr>
                        </m:ctrlPr>
                      </m:sSupPr>
                      <m:e>
                        <m:r>
                          <a:rPr lang="en-US" altLang="zh-CN" sz="1800" b="0" i="1" smtClean="0">
                            <a:latin typeface="Cambria Math" panose="02040503050406030204" pitchFamily="18" charset="0"/>
                            <a:ea typeface="Cambria Math" panose="02040503050406030204" pitchFamily="18" charset="0"/>
                          </a:rPr>
                          <m:t>𝑖</m:t>
                        </m:r>
                      </m:e>
                      <m:sup>
                        <m:r>
                          <a:rPr lang="en-US" altLang="zh-CN" sz="1800" b="0" i="1" smtClean="0">
                            <a:latin typeface="Cambria Math" panose="02040503050406030204" pitchFamily="18" charset="0"/>
                            <a:ea typeface="Cambria Math" panose="02040503050406030204" pitchFamily="18" charset="0"/>
                          </a:rPr>
                          <m:t>𝑡h</m:t>
                        </m:r>
                      </m:sup>
                    </m:sSup>
                  </m:oMath>
                </a14:m>
                <a:r>
                  <a:rPr lang="en-US" altLang="zh-CN" sz="1800" b="1" dirty="0">
                    <a:ea typeface="Cambria Math" panose="02040503050406030204" pitchFamily="18" charset="0"/>
                  </a:rPr>
                  <a:t> </a:t>
                </a:r>
                <a:r>
                  <a:rPr lang="en-US" altLang="zh-CN" sz="1800" dirty="0">
                    <a:ea typeface="Cambria Math" panose="02040503050406030204" pitchFamily="18" charset="0"/>
                  </a:rPr>
                  <a:t>node is selected as a sniffer node</a:t>
                </a:r>
              </a:p>
              <a:p>
                <a:pPr marL="146050" indent="0">
                  <a:buNone/>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Cambria Math" panose="02040503050406030204" pitchFamily="18" charset="0"/>
                            </a:rPr>
                          </m:ctrlPr>
                        </m:sSubPr>
                        <m:e>
                          <m:r>
                            <a:rPr lang="en-US" altLang="zh-CN" sz="1800" b="1" i="1" smtClean="0">
                              <a:latin typeface="Cambria Math" panose="02040503050406030204" pitchFamily="18" charset="0"/>
                              <a:ea typeface="Cambria Math" panose="02040503050406030204" pitchFamily="18" charset="0"/>
                            </a:rPr>
                            <m:t>𝒙</m:t>
                          </m:r>
                        </m:e>
                        <m:sub>
                          <m:r>
                            <a:rPr lang="en-US" altLang="zh-CN" sz="1800" b="1" i="1" smtClean="0">
                              <a:latin typeface="Cambria Math" panose="02040503050406030204" pitchFamily="18" charset="0"/>
                              <a:ea typeface="Cambria Math" panose="02040503050406030204" pitchFamily="18" charset="0"/>
                            </a:rPr>
                            <m:t>𝒊</m:t>
                          </m:r>
                        </m:sub>
                      </m:sSub>
                      <m:r>
                        <a:rPr lang="en-US" altLang="zh-CN" sz="1800" b="1" i="1" smtClean="0">
                          <a:latin typeface="Cambria Math" panose="02040503050406030204" pitchFamily="18" charset="0"/>
                          <a:ea typeface="Cambria Math" panose="02040503050406030204" pitchFamily="18" charset="0"/>
                        </a:rPr>
                        <m:t>=</m:t>
                      </m:r>
                      <m:d>
                        <m:dPr>
                          <m:begChr m:val="{"/>
                          <m:endChr m:val=""/>
                          <m:ctrlPr>
                            <a:rPr lang="en-US" altLang="zh-CN" sz="1800" b="1" i="1" smtClean="0">
                              <a:latin typeface="Cambria Math" panose="02040503050406030204" pitchFamily="18" charset="0"/>
                              <a:ea typeface="Cambria Math" panose="02040503050406030204" pitchFamily="18" charset="0"/>
                            </a:rPr>
                          </m:ctrlPr>
                        </m:dPr>
                        <m:e>
                          <m:eqArr>
                            <m:eqArrPr>
                              <m:ctrlPr>
                                <a:rPr lang="en-US" altLang="zh-CN" sz="1800" b="1" i="1" smtClean="0">
                                  <a:latin typeface="Cambria Math" panose="02040503050406030204" pitchFamily="18" charset="0"/>
                                  <a:ea typeface="Cambria Math" panose="02040503050406030204" pitchFamily="18" charset="0"/>
                                </a:rPr>
                              </m:ctrlPr>
                            </m:eqArrPr>
                            <m:e>
                              <m:r>
                                <a:rPr lang="en-US" altLang="zh-CN" sz="1800" b="1" i="1" smtClean="0">
                                  <a:latin typeface="Cambria Math" panose="02040503050406030204" pitchFamily="18" charset="0"/>
                                  <a:ea typeface="Cambria Math" panose="02040503050406030204" pitchFamily="18" charset="0"/>
                                </a:rPr>
                                <m:t>       </m:t>
                              </m:r>
                              <m:r>
                                <a:rPr lang="en-US" altLang="zh-CN" sz="1800" b="1" i="1" smtClean="0">
                                  <a:latin typeface="Cambria Math" panose="02040503050406030204" pitchFamily="18" charset="0"/>
                                  <a:ea typeface="Cambria Math" panose="02040503050406030204" pitchFamily="18" charset="0"/>
                                </a:rPr>
                                <m:t>𝟏</m:t>
                              </m:r>
                              <m:r>
                                <a:rPr lang="en-US" altLang="zh-CN" sz="1800" b="1" i="1" smtClean="0">
                                  <a:latin typeface="Cambria Math" panose="02040503050406030204" pitchFamily="18" charset="0"/>
                                  <a:ea typeface="Cambria Math" panose="02040503050406030204" pitchFamily="18" charset="0"/>
                                </a:rPr>
                                <m:t>,    </m:t>
                              </m:r>
                              <m:sSub>
                                <m:sSubPr>
                                  <m:ctrlPr>
                                    <a:rPr lang="en-US" altLang="zh-CN" sz="1800" b="1" i="1" smtClean="0">
                                      <a:latin typeface="Cambria Math" panose="02040503050406030204" pitchFamily="18" charset="0"/>
                                      <a:ea typeface="Cambria Math" panose="02040503050406030204" pitchFamily="18" charset="0"/>
                                    </a:rPr>
                                  </m:ctrlPr>
                                </m:sSubPr>
                                <m:e>
                                  <m:r>
                                    <a:rPr lang="en-US" altLang="zh-CN" sz="1800" b="1" i="1" smtClean="0">
                                      <a:latin typeface="Cambria Math" panose="02040503050406030204" pitchFamily="18" charset="0"/>
                                      <a:ea typeface="Cambria Math" panose="02040503050406030204" pitchFamily="18" charset="0"/>
                                    </a:rPr>
                                    <m:t>𝒗</m:t>
                                  </m:r>
                                </m:e>
                                <m:sub>
                                  <m:r>
                                    <a:rPr lang="en-US" altLang="zh-CN" sz="1800" b="1" i="1" smtClean="0">
                                      <a:latin typeface="Cambria Math" panose="02040503050406030204" pitchFamily="18" charset="0"/>
                                      <a:ea typeface="Cambria Math" panose="02040503050406030204" pitchFamily="18" charset="0"/>
                                    </a:rPr>
                                    <m:t>𝒊</m:t>
                                  </m:r>
                                </m:sub>
                              </m:sSub>
                              <m:r>
                                <a:rPr lang="en-US" altLang="zh-CN" sz="1800" b="1" i="1" smtClean="0">
                                  <a:latin typeface="Cambria Math" panose="02040503050406030204" pitchFamily="18" charset="0"/>
                                  <a:ea typeface="Cambria Math" panose="02040503050406030204" pitchFamily="18" charset="0"/>
                                </a:rPr>
                                <m:t> </m:t>
                              </m:r>
                              <m:r>
                                <a:rPr lang="en-US" altLang="zh-CN" sz="1800" b="0" i="1" smtClean="0">
                                  <a:latin typeface="Cambria Math" panose="02040503050406030204" pitchFamily="18" charset="0"/>
                                  <a:ea typeface="Cambria Math" panose="02040503050406030204" pitchFamily="18" charset="0"/>
                                </a:rPr>
                                <m:t>𝑖𝑠</m:t>
                              </m:r>
                              <m:r>
                                <a:rPr lang="en-US" altLang="zh-CN" sz="1800" b="1" i="1" smtClean="0">
                                  <a:latin typeface="Cambria Math" panose="02040503050406030204" pitchFamily="18" charset="0"/>
                                  <a:ea typeface="Cambria Math" panose="02040503050406030204" pitchFamily="18" charset="0"/>
                                </a:rPr>
                                <m:t> </m:t>
                              </m:r>
                              <m:r>
                                <m:rPr>
                                  <m:sty m:val="p"/>
                                </m:rPr>
                                <a:rPr lang="en-US" altLang="zh-CN" sz="1800" b="0" i="0" smtClean="0">
                                  <a:latin typeface="Cambria Math" panose="02040503050406030204" pitchFamily="18" charset="0"/>
                                  <a:ea typeface="Cambria Math" panose="02040503050406030204" pitchFamily="18" charset="0"/>
                                </a:rPr>
                                <m:t>selected</m:t>
                              </m:r>
                            </m:e>
                            <m:e>
                              <m:r>
                                <a:rPr lang="en-US" altLang="zh-CN" sz="1800" b="1" i="1" smtClean="0">
                                  <a:latin typeface="Cambria Math" panose="02040503050406030204" pitchFamily="18" charset="0"/>
                                  <a:ea typeface="Cambria Math" panose="02040503050406030204" pitchFamily="18" charset="0"/>
                                </a:rPr>
                                <m:t>𝟎</m:t>
                              </m:r>
                              <m:r>
                                <a:rPr lang="en-US" altLang="zh-CN" sz="1800" b="1" i="1" smtClean="0">
                                  <a:latin typeface="Cambria Math" panose="02040503050406030204" pitchFamily="18" charset="0"/>
                                  <a:ea typeface="Cambria Math" panose="02040503050406030204" pitchFamily="18" charset="0"/>
                                </a:rPr>
                                <m:t>,   </m:t>
                              </m:r>
                              <m:r>
                                <a:rPr lang="en-US" altLang="zh-CN" sz="1800" b="0" i="1" smtClean="0">
                                  <a:latin typeface="Cambria Math" panose="02040503050406030204" pitchFamily="18" charset="0"/>
                                  <a:ea typeface="Cambria Math" panose="02040503050406030204" pitchFamily="18" charset="0"/>
                                </a:rPr>
                                <m:t>𝑒𝑙𝑠𝑒</m:t>
                              </m:r>
                            </m:e>
                          </m:eqArr>
                        </m:e>
                      </m:d>
                    </m:oMath>
                  </m:oMathPara>
                </a14:m>
                <a:endParaRPr lang="en-US" altLang="zh-CN" sz="1800" b="1" dirty="0">
                  <a:ea typeface="Cambria Math" panose="02040503050406030204" pitchFamily="18" charset="0"/>
                </a:endParaRPr>
              </a:p>
              <a:p>
                <a:endParaRPr lang="en-US" altLang="zh-CN" sz="1800" b="1" dirty="0">
                  <a:ea typeface="Cambria Math" panose="02040503050406030204" pitchFamily="18" charset="0"/>
                </a:endParaRPr>
              </a:p>
              <a:p>
                <a:endParaRPr lang="en-US" altLang="zh-CN" sz="1800" b="1" dirty="0"/>
              </a:p>
              <a:p>
                <a:endParaRPr lang="en-US" altLang="zh-CN" sz="1800" dirty="0"/>
              </a:p>
            </p:txBody>
          </p:sp>
        </mc:Choice>
        <mc:Fallback>
          <p:sp>
            <p:nvSpPr>
              <p:cNvPr id="13" name="文本占位符 3">
                <a:extLst>
                  <a:ext uri="{FF2B5EF4-FFF2-40B4-BE49-F238E27FC236}">
                    <a16:creationId xmlns:a16="http://schemas.microsoft.com/office/drawing/2014/main" id="{C260EC09-DE8E-4C41-BF9B-5B324558435E}"/>
                  </a:ext>
                </a:extLst>
              </p:cNvPr>
              <p:cNvSpPr>
                <a:spLocks noGrp="1" noRot="1" noChangeAspect="1" noMove="1" noResize="1" noEditPoints="1" noAdjustHandles="1" noChangeArrowheads="1" noChangeShapeType="1" noTextEdit="1"/>
              </p:cNvSpPr>
              <p:nvPr>
                <p:ph type="body" idx="1"/>
              </p:nvPr>
            </p:nvSpPr>
            <p:spPr>
              <a:xfrm>
                <a:off x="276532" y="1456557"/>
                <a:ext cx="8590935" cy="3902622"/>
              </a:xfr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F5F43E12-3100-471D-A468-7101AAAF9C0B}"/>
                  </a:ext>
                </a:extLst>
              </p:cNvPr>
              <p:cNvSpPr txBox="1"/>
              <p:nvPr/>
            </p:nvSpPr>
            <p:spPr>
              <a:xfrm>
                <a:off x="800342" y="2262306"/>
                <a:ext cx="4414344" cy="309444"/>
              </a:xfrm>
              <a:prstGeom prst="rect">
                <a:avLst/>
              </a:prstGeom>
              <a:noFill/>
            </p:spPr>
            <p:txBody>
              <a:bodyPr wrap="square" lIns="0" tIns="0" rIns="0" bIns="0" rtlCol="0">
                <a:spAutoFit/>
              </a:bodyPr>
              <a:lstStyle/>
              <a:p>
                <a:r>
                  <a:rPr lang="en-US" altLang="zh-CN" sz="1800" dirty="0"/>
                  <a:t>C</a:t>
                </a:r>
                <a14:m>
                  <m:oMath xmlns:m="http://schemas.openxmlformats.org/officeDocument/2006/math">
                    <m:d>
                      <m:dPr>
                        <m:ctrlPr>
                          <a:rPr lang="en-US" altLang="zh-CN" sz="1800" i="1" smtClean="0">
                            <a:latin typeface="Cambria Math" panose="02040503050406030204" pitchFamily="18" charset="0"/>
                          </a:rPr>
                        </m:ctrlPr>
                      </m:dPr>
                      <m:e>
                        <m:r>
                          <a:rPr lang="en-US" altLang="zh-CN" sz="1800" b="0" i="1" smtClean="0">
                            <a:latin typeface="Cambria Math" panose="02040503050406030204" pitchFamily="18" charset="0"/>
                          </a:rPr>
                          <m:t>𝑣</m:t>
                        </m:r>
                      </m:e>
                    </m:d>
                    <m:r>
                      <a:rPr lang="en-US" altLang="zh-CN" sz="1800" dirty="0">
                        <a:latin typeface="Cambria Math" panose="02040503050406030204" pitchFamily="18" charset="0"/>
                        <a:ea typeface="Cambria Math" panose="02040503050406030204" pitchFamily="18" charset="0"/>
                      </a:rPr>
                      <m:t>=</m:t>
                    </m:r>
                    <m:r>
                      <a:rPr lang="en-US" altLang="zh-CN" sz="1800" b="0" i="0" dirty="0" smtClean="0">
                        <a:latin typeface="Cambria Math" panose="02040503050406030204" pitchFamily="18" charset="0"/>
                      </a:rPr>
                      <m:t>1−</m:t>
                    </m:r>
                    <m:nary>
                      <m:naryPr>
                        <m:chr m:val="∏"/>
                        <m:supHide m:val="on"/>
                        <m:ctrlPr>
                          <a:rPr lang="en-US" altLang="zh-CN" sz="1800" i="1" dirty="0" smtClean="0">
                            <a:latin typeface="Cambria Math" panose="02040503050406030204" pitchFamily="18" charset="0"/>
                          </a:rPr>
                        </m:ctrlPr>
                      </m:naryPr>
                      <m:sub>
                        <m:sSub>
                          <m:sSubPr>
                            <m:ctrlPr>
                              <a:rPr lang="en-US" altLang="zh-CN" sz="1800" i="1" dirty="0" smtClean="0">
                                <a:latin typeface="Cambria Math" panose="02040503050406030204" pitchFamily="18" charset="0"/>
                              </a:rPr>
                            </m:ctrlPr>
                          </m:sSubPr>
                          <m:e>
                            <m:r>
                              <a:rPr lang="en-US" altLang="zh-CN" sz="1800" b="0" i="1" dirty="0" smtClean="0">
                                <a:latin typeface="Cambria Math" panose="02040503050406030204" pitchFamily="18" charset="0"/>
                              </a:rPr>
                              <m:t>𝑠</m:t>
                            </m:r>
                          </m:e>
                          <m:sub>
                            <m:r>
                              <a:rPr lang="en-US" altLang="zh-CN" sz="1800" b="0" i="1" dirty="0" smtClean="0">
                                <a:latin typeface="Cambria Math" panose="02040503050406030204" pitchFamily="18" charset="0"/>
                              </a:rPr>
                              <m:t>𝑖</m:t>
                            </m:r>
                          </m:sub>
                        </m:sSub>
                        <m:r>
                          <m:rPr>
                            <m:brk m:alnAt="7"/>
                          </m:rPr>
                          <a:rPr lang="en-US" altLang="zh-CN" sz="1800" i="1" dirty="0" smtClean="0">
                            <a:latin typeface="Cambria Math" panose="02040503050406030204" pitchFamily="18" charset="0"/>
                            <a:ea typeface="Cambria Math" panose="02040503050406030204" pitchFamily="18" charset="0"/>
                          </a:rPr>
                          <m:t>∈</m:t>
                        </m:r>
                        <m:sSub>
                          <m:sSubPr>
                            <m:ctrlPr>
                              <a:rPr lang="en-US" altLang="zh-CN" sz="1800" i="1" dirty="0" smtClean="0">
                                <a:latin typeface="Cambria Math" panose="02040503050406030204" pitchFamily="18" charset="0"/>
                                <a:ea typeface="Cambria Math" panose="02040503050406030204" pitchFamily="18" charset="0"/>
                              </a:rPr>
                            </m:ctrlPr>
                          </m:sSubPr>
                          <m:e>
                            <m:r>
                              <a:rPr lang="en-US" altLang="zh-CN" sz="1800" b="0" i="1" dirty="0" smtClean="0">
                                <a:latin typeface="Cambria Math" panose="02040503050406030204" pitchFamily="18" charset="0"/>
                                <a:ea typeface="Cambria Math" panose="02040503050406030204" pitchFamily="18" charset="0"/>
                              </a:rPr>
                              <m:t>𝑆</m:t>
                            </m:r>
                          </m:e>
                          <m:sub>
                            <m:r>
                              <a:rPr lang="en-US" altLang="zh-CN" sz="1800" b="0" i="1" dirty="0" smtClean="0">
                                <a:latin typeface="Cambria Math" panose="02040503050406030204" pitchFamily="18" charset="0"/>
                                <a:ea typeface="Cambria Math" panose="02040503050406030204" pitchFamily="18" charset="0"/>
                              </a:rPr>
                              <m:t>𝑣</m:t>
                            </m:r>
                          </m:sub>
                        </m:sSub>
                      </m:sub>
                      <m:sup/>
                      <m:e>
                        <m:r>
                          <a:rPr lang="en-US" altLang="zh-CN" sz="1800" b="0" i="1" dirty="0" smtClean="0">
                            <a:latin typeface="Cambria Math" panose="02040503050406030204" pitchFamily="18" charset="0"/>
                          </a:rPr>
                          <m:t>(1−</m:t>
                        </m:r>
                        <m:sSub>
                          <m:sSubPr>
                            <m:ctrlPr>
                              <a:rPr lang="en-US" altLang="zh-CN" sz="1800" b="0" i="1" dirty="0" smtClean="0">
                                <a:latin typeface="Cambria Math" panose="02040503050406030204" pitchFamily="18" charset="0"/>
                              </a:rPr>
                            </m:ctrlPr>
                          </m:sSubPr>
                          <m:e>
                            <m:r>
                              <a:rPr lang="en-US" altLang="zh-CN" sz="1800" b="0" i="1" dirty="0" smtClean="0">
                                <a:latin typeface="Cambria Math" panose="02040503050406030204" pitchFamily="18" charset="0"/>
                              </a:rPr>
                              <m:t>𝑝</m:t>
                            </m:r>
                          </m:e>
                          <m:sub>
                            <m:r>
                              <a:rPr lang="en-US" altLang="zh-CN" sz="1800" b="0" i="1" dirty="0" smtClean="0">
                                <a:latin typeface="Cambria Math" panose="02040503050406030204" pitchFamily="18" charset="0"/>
                              </a:rPr>
                              <m:t>𝑣</m:t>
                            </m:r>
                            <m:r>
                              <a:rPr lang="en-US" altLang="zh-CN" sz="1800" b="0" i="1" dirty="0" smtClean="0">
                                <a:latin typeface="Cambria Math" panose="02040503050406030204" pitchFamily="18" charset="0"/>
                              </a:rPr>
                              <m:t>,</m:t>
                            </m:r>
                            <m:r>
                              <a:rPr lang="en-US" altLang="zh-CN" sz="1800" b="0" i="1" dirty="0" smtClean="0">
                                <a:latin typeface="Cambria Math" panose="02040503050406030204" pitchFamily="18" charset="0"/>
                              </a:rPr>
                              <m:t>𝑠𝑖</m:t>
                            </m:r>
                          </m:sub>
                        </m:sSub>
                        <m:r>
                          <a:rPr lang="en-US" altLang="zh-CN" sz="1800" b="0" i="1" dirty="0" smtClean="0">
                            <a:latin typeface="Cambria Math" panose="02040503050406030204" pitchFamily="18" charset="0"/>
                          </a:rPr>
                          <m:t>)</m:t>
                        </m:r>
                      </m:e>
                    </m:nary>
                  </m:oMath>
                </a14:m>
                <a:endParaRPr lang="zh-CN" altLang="en-US" sz="1800" dirty="0"/>
              </a:p>
            </p:txBody>
          </p:sp>
        </mc:Choice>
        <mc:Fallback>
          <p:sp>
            <p:nvSpPr>
              <p:cNvPr id="2" name="文本框 1">
                <a:extLst>
                  <a:ext uri="{FF2B5EF4-FFF2-40B4-BE49-F238E27FC236}">
                    <a16:creationId xmlns:a16="http://schemas.microsoft.com/office/drawing/2014/main" id="{F5F43E12-3100-471D-A468-7101AAAF9C0B}"/>
                  </a:ext>
                </a:extLst>
              </p:cNvPr>
              <p:cNvSpPr txBox="1">
                <a:spLocks noRot="1" noChangeAspect="1" noMove="1" noResize="1" noEditPoints="1" noAdjustHandles="1" noChangeArrowheads="1" noChangeShapeType="1" noTextEdit="1"/>
              </p:cNvSpPr>
              <p:nvPr/>
            </p:nvSpPr>
            <p:spPr>
              <a:xfrm>
                <a:off x="800342" y="2262306"/>
                <a:ext cx="4414344" cy="309444"/>
              </a:xfrm>
              <a:prstGeom prst="rect">
                <a:avLst/>
              </a:prstGeom>
              <a:blipFill>
                <a:blip r:embed="rId4"/>
                <a:stretch>
                  <a:fillRect l="-3177" t="-154902" b="-2274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2177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文本占位符 3">
                <a:extLst>
                  <a:ext uri="{FF2B5EF4-FFF2-40B4-BE49-F238E27FC236}">
                    <a16:creationId xmlns:a16="http://schemas.microsoft.com/office/drawing/2014/main" id="{C260EC09-DE8E-4C41-BF9B-5B324558435E}"/>
                  </a:ext>
                </a:extLst>
              </p:cNvPr>
              <p:cNvSpPr>
                <a:spLocks noGrp="1"/>
              </p:cNvSpPr>
              <p:nvPr>
                <p:ph type="body" idx="1"/>
              </p:nvPr>
            </p:nvSpPr>
            <p:spPr>
              <a:xfrm>
                <a:off x="276532" y="1528119"/>
                <a:ext cx="8590935" cy="3615381"/>
              </a:xfrm>
            </p:spPr>
            <p:txBody>
              <a:bodyPr/>
              <a:lstStyle/>
              <a:p>
                <a:r>
                  <a:rPr lang="en-US" altLang="zh-CN" sz="2400" dirty="0"/>
                  <a:t>To find min </a:t>
                </a:r>
                <a14:m>
                  <m:oMath xmlns:m="http://schemas.openxmlformats.org/officeDocument/2006/math">
                    <m:nary>
                      <m:naryPr>
                        <m:chr m:val="∑"/>
                        <m:supHide m:val="on"/>
                        <m:ctrlPr>
                          <a:rPr lang="en-US" altLang="zh-CN" sz="2400" i="1" smtClean="0">
                            <a:latin typeface="Cambria Math" panose="02040503050406030204" pitchFamily="18" charset="0"/>
                          </a:rPr>
                        </m:ctrlPr>
                      </m:naryPr>
                      <m:sub>
                        <m:r>
                          <m:rPr>
                            <m:brk m:alnAt="7"/>
                          </m:rPr>
                          <a:rPr lang="en-US" altLang="zh-CN" sz="2400" b="0" i="1" smtClean="0">
                            <a:latin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𝑛</m:t>
                        </m:r>
                      </m:sub>
                      <m:sup/>
                      <m:e>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e>
                    </m:nary>
                  </m:oMath>
                </a14:m>
                <a:r>
                  <a:rPr lang="en-US" altLang="zh-CN" sz="2400" dirty="0"/>
                  <a:t> S.t</a:t>
                </a:r>
              </a:p>
              <a:p>
                <a:endParaRPr lang="en-US" altLang="zh-CN" sz="2400" dirty="0"/>
              </a:p>
              <a:p>
                <a:endParaRPr lang="en-US" altLang="zh-CN" sz="2400" dirty="0"/>
              </a:p>
              <a:p>
                <a:endParaRPr lang="en-US" altLang="zh-CN" sz="2400" dirty="0"/>
              </a:p>
              <a:p>
                <a:r>
                  <a:rPr lang="en-US" altLang="zh-CN" sz="2400" dirty="0"/>
                  <a:t>For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=0 </m:t>
                    </m:r>
                    <m:r>
                      <a:rPr lang="en-US" altLang="zh-CN" sz="2400" b="0" i="1" smtClean="0">
                        <a:latin typeface="Cambria Math" panose="02040503050406030204" pitchFamily="18" charset="0"/>
                      </a:rPr>
                      <m:t>𝑜𝑟</m:t>
                    </m:r>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=1</m:t>
                    </m:r>
                  </m:oMath>
                </a14:m>
                <a:endParaRPr lang="en-US" altLang="zh-CN" sz="2400" b="0" dirty="0"/>
              </a:p>
              <a:p>
                <a:r>
                  <a:rPr lang="en-US" altLang="zh-CN" sz="2400" dirty="0"/>
                  <a:t>Our goal is to find the values of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oMath>
                </a14:m>
                <a:r>
                  <a:rPr lang="en-US" altLang="zh-CN" sz="2400" dirty="0"/>
                  <a:t> to minimize the number</a:t>
                </a:r>
              </a:p>
              <a:p>
                <a:pPr marL="146050" indent="0">
                  <a:buNone/>
                </a:pPr>
                <a:r>
                  <a:rPr lang="en-US" altLang="zh-CN" sz="2400" dirty="0"/>
                  <a:t>of sniffers. </a:t>
                </a:r>
              </a:p>
              <a:p>
                <a:endParaRPr lang="en-US" altLang="zh-CN" b="1" dirty="0">
                  <a:ea typeface="Cambria Math" panose="02040503050406030204" pitchFamily="18" charset="0"/>
                </a:endParaRPr>
              </a:p>
              <a:p>
                <a:endParaRPr lang="en-US" altLang="zh-CN" b="1" dirty="0"/>
              </a:p>
              <a:p>
                <a:endParaRPr lang="en-US" altLang="zh-CN" dirty="0"/>
              </a:p>
            </p:txBody>
          </p:sp>
        </mc:Choice>
        <mc:Fallback>
          <p:sp>
            <p:nvSpPr>
              <p:cNvPr id="13" name="文本占位符 3">
                <a:extLst>
                  <a:ext uri="{FF2B5EF4-FFF2-40B4-BE49-F238E27FC236}">
                    <a16:creationId xmlns:a16="http://schemas.microsoft.com/office/drawing/2014/main" id="{C260EC09-DE8E-4C41-BF9B-5B324558435E}"/>
                  </a:ext>
                </a:extLst>
              </p:cNvPr>
              <p:cNvSpPr>
                <a:spLocks noGrp="1" noRot="1" noChangeAspect="1" noMove="1" noResize="1" noEditPoints="1" noAdjustHandles="1" noChangeArrowheads="1" noChangeShapeType="1" noTextEdit="1"/>
              </p:cNvSpPr>
              <p:nvPr>
                <p:ph type="body" idx="1"/>
              </p:nvPr>
            </p:nvSpPr>
            <p:spPr>
              <a:xfrm>
                <a:off x="276532" y="1528119"/>
                <a:ext cx="8590935" cy="3615381"/>
              </a:xfrm>
              <a:blipFill>
                <a:blip r:embed="rId3"/>
                <a:stretch>
                  <a:fillRect t="-146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BC4C1F8-E726-4ABF-BCC9-516BB531204F}"/>
                  </a:ext>
                </a:extLst>
              </p:cNvPr>
              <p:cNvSpPr txBox="1"/>
              <p:nvPr/>
            </p:nvSpPr>
            <p:spPr>
              <a:xfrm>
                <a:off x="1001110" y="2147706"/>
                <a:ext cx="4414344" cy="1008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0" dirty="0" smtClean="0">
                          <a:latin typeface="Cambria Math" panose="02040503050406030204" pitchFamily="18" charset="0"/>
                        </a:rPr>
                        <m:t>1−</m:t>
                      </m:r>
                      <m:nary>
                        <m:naryPr>
                          <m:chr m:val="∏"/>
                          <m:ctrlPr>
                            <a:rPr lang="en-US" altLang="zh-CN" sz="2400" b="0" i="1" dirty="0" smtClean="0">
                              <a:latin typeface="Cambria Math" panose="02040503050406030204" pitchFamily="18" charset="0"/>
                            </a:rPr>
                          </m:ctrlPr>
                        </m:naryPr>
                        <m:sub>
                          <m:r>
                            <m:rPr>
                              <m:brk m:alnAt="23"/>
                            </m:rPr>
                            <a:rPr lang="en-US" altLang="zh-CN" sz="2400" b="0" i="1" dirty="0" smtClean="0">
                              <a:latin typeface="Cambria Math" panose="02040503050406030204" pitchFamily="18" charset="0"/>
                            </a:rPr>
                            <m:t>𝑖</m:t>
                          </m:r>
                          <m:r>
                            <a:rPr lang="en-US" altLang="zh-CN" sz="2400" b="0" i="1" dirty="0" smtClean="0">
                              <a:latin typeface="Cambria Math" panose="02040503050406030204" pitchFamily="18" charset="0"/>
                            </a:rPr>
                            <m:t>=0</m:t>
                          </m:r>
                        </m:sub>
                        <m:sup>
                          <m:r>
                            <a:rPr lang="en-US" altLang="zh-CN" sz="2400" b="0" i="1" dirty="0" smtClean="0">
                              <a:latin typeface="Cambria Math" panose="02040503050406030204" pitchFamily="18" charset="0"/>
                            </a:rPr>
                            <m:t>𝑛</m:t>
                          </m:r>
                        </m:sup>
                        <m:e>
                          <m:r>
                            <a:rPr lang="en-US" altLang="zh-CN" sz="2400" b="0" i="1" dirty="0" smtClean="0">
                              <a:latin typeface="Cambria Math" panose="02040503050406030204" pitchFamily="18" charset="0"/>
                            </a:rPr>
                            <m:t>(1−</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𝑝</m:t>
                              </m:r>
                            </m:e>
                            <m:sub>
                              <m:r>
                                <a:rPr lang="en-US" altLang="zh-CN" sz="2400" b="0" i="1" dirty="0" smtClean="0">
                                  <a:latin typeface="Cambria Math" panose="02040503050406030204" pitchFamily="18" charset="0"/>
                                </a:rPr>
                                <m:t>𝑖</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𝑣</m:t>
                              </m:r>
                            </m:sub>
                          </m:sSub>
                          <m:r>
                            <a:rPr lang="en-US" altLang="zh-CN" sz="2400" b="0" i="1" dirty="0" smtClean="0">
                              <a:latin typeface="Cambria Math" panose="02040503050406030204" pitchFamily="18" charset="0"/>
                              <a:ea typeface="Cambria Math" panose="02040503050406030204" pitchFamily="18" charset="0"/>
                            </a:rPr>
                            <m:t>×</m:t>
                          </m:r>
                          <m:sSub>
                            <m:sSubPr>
                              <m:ctrlPr>
                                <a:rPr lang="en-US" altLang="zh-CN" sz="2400" b="0" i="1" dirty="0" smtClean="0">
                                  <a:latin typeface="Cambria Math" panose="02040503050406030204" pitchFamily="18" charset="0"/>
                                  <a:ea typeface="Cambria Math" panose="02040503050406030204" pitchFamily="18" charset="0"/>
                                </a:rPr>
                              </m:ctrlPr>
                            </m:sSubPr>
                            <m:e>
                              <m:r>
                                <a:rPr lang="en-US" altLang="zh-CN" sz="2400" b="0" i="1" dirty="0" smtClean="0">
                                  <a:latin typeface="Cambria Math" panose="02040503050406030204" pitchFamily="18" charset="0"/>
                                  <a:ea typeface="Cambria Math" panose="02040503050406030204" pitchFamily="18" charset="0"/>
                                </a:rPr>
                                <m:t>𝑥</m:t>
                              </m:r>
                            </m:e>
                            <m:sub>
                              <m:r>
                                <a:rPr lang="en-US" altLang="zh-CN" sz="2400" b="0" i="1" dirty="0" smtClean="0">
                                  <a:latin typeface="Cambria Math" panose="02040503050406030204" pitchFamily="18" charset="0"/>
                                  <a:ea typeface="Cambria Math" panose="02040503050406030204" pitchFamily="18" charset="0"/>
                                </a:rPr>
                                <m:t>𝑖</m:t>
                              </m:r>
                            </m:sub>
                          </m:sSub>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𝑘</m:t>
                          </m:r>
                        </m:e>
                      </m:nary>
                    </m:oMath>
                  </m:oMathPara>
                </a14:m>
                <a:endParaRPr lang="zh-CN" altLang="en-US" sz="2400" dirty="0"/>
              </a:p>
            </p:txBody>
          </p:sp>
        </mc:Choice>
        <mc:Fallback xmlns="">
          <p:sp>
            <p:nvSpPr>
              <p:cNvPr id="16" name="文本框 15">
                <a:extLst>
                  <a:ext uri="{FF2B5EF4-FFF2-40B4-BE49-F238E27FC236}">
                    <a16:creationId xmlns:a16="http://schemas.microsoft.com/office/drawing/2014/main" id="{ABC4C1F8-E726-4ABF-BCC9-516BB531204F}"/>
                  </a:ext>
                </a:extLst>
              </p:cNvPr>
              <p:cNvSpPr txBox="1">
                <a:spLocks noRot="1" noChangeAspect="1" noMove="1" noResize="1" noEditPoints="1" noAdjustHandles="1" noChangeArrowheads="1" noChangeShapeType="1" noTextEdit="1"/>
              </p:cNvSpPr>
              <p:nvPr/>
            </p:nvSpPr>
            <p:spPr>
              <a:xfrm>
                <a:off x="1001110" y="2147706"/>
                <a:ext cx="4414344" cy="1008546"/>
              </a:xfrm>
              <a:prstGeom prst="rect">
                <a:avLst/>
              </a:prstGeom>
              <a:blipFill>
                <a:blip r:embed="rId4"/>
                <a:stretch>
                  <a:fillRect/>
                </a:stretch>
              </a:blipFill>
            </p:spPr>
            <p:txBody>
              <a:bodyPr/>
              <a:lstStyle/>
              <a:p>
                <a:r>
                  <a:rPr lang="zh-CN" altLang="en-US">
                    <a:noFill/>
                  </a:rPr>
                  <a:t> </a:t>
                </a:r>
              </a:p>
            </p:txBody>
          </p:sp>
        </mc:Fallback>
      </mc:AlternateContent>
      <p:sp>
        <p:nvSpPr>
          <p:cNvPr id="5" name="Shape 170">
            <a:extLst>
              <a:ext uri="{FF2B5EF4-FFF2-40B4-BE49-F238E27FC236}">
                <a16:creationId xmlns:a16="http://schemas.microsoft.com/office/drawing/2014/main" id="{993A63D3-263C-4305-A9EC-33EFC124CA37}"/>
              </a:ext>
            </a:extLst>
          </p:cNvPr>
          <p:cNvSpPr txBox="1">
            <a:spLocks/>
          </p:cNvSpPr>
          <p:nvPr/>
        </p:nvSpPr>
        <p:spPr>
          <a:xfrm>
            <a:off x="1486893" y="867110"/>
            <a:ext cx="8380675"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sz="2800" dirty="0"/>
              <a:t> Link-Quality-Aware Sniffer Deployment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531345" y="834649"/>
            <a:ext cx="7391937" cy="729746"/>
          </a:xfrm>
          <a:prstGeom prst="rect">
            <a:avLst/>
          </a:prstGeom>
        </p:spPr>
        <p:txBody>
          <a:bodyPr spcFirstLastPara="1" wrap="square" lIns="91425" tIns="91425" rIns="91425" bIns="91425" anchor="t" anchorCtr="0">
            <a:noAutofit/>
          </a:bodyPr>
          <a:lstStyle/>
          <a:p>
            <a:pPr lvl="0"/>
            <a:r>
              <a:rPr lang="en-US" dirty="0"/>
              <a:t> Link-correlation-aware sniffer deployment</a:t>
            </a:r>
            <a:endParaRPr dirty="0"/>
          </a:p>
        </p:txBody>
      </p:sp>
      <mc:AlternateContent xmlns:mc="http://schemas.openxmlformats.org/markup-compatibility/2006" xmlns:a14="http://schemas.microsoft.com/office/drawing/2010/main">
        <mc:Choice Requires="a14">
          <p:sp>
            <p:nvSpPr>
              <p:cNvPr id="6" name="文本占位符 3">
                <a:extLst>
                  <a:ext uri="{FF2B5EF4-FFF2-40B4-BE49-F238E27FC236}">
                    <a16:creationId xmlns:a16="http://schemas.microsoft.com/office/drawing/2014/main" id="{17294309-FE0B-4590-9771-EA841C6C0C89}"/>
                  </a:ext>
                </a:extLst>
              </p:cNvPr>
              <p:cNvSpPr>
                <a:spLocks noGrp="1"/>
              </p:cNvSpPr>
              <p:nvPr>
                <p:ph type="body" idx="1"/>
              </p:nvPr>
            </p:nvSpPr>
            <p:spPr>
              <a:xfrm>
                <a:off x="449953" y="1725188"/>
                <a:ext cx="8590935" cy="2967998"/>
              </a:xfrm>
            </p:spPr>
            <p:txBody>
              <a:bodyPr/>
              <a:lstStyle/>
              <a:p>
                <a:r>
                  <a:rPr lang="en-US" altLang="zh-CN" dirty="0"/>
                  <a:t>This model’s difference is the computation of node PCR. The probability that at least one sniffer in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𝑣</m:t>
                        </m:r>
                      </m:sub>
                    </m:sSub>
                  </m:oMath>
                </a14:m>
                <a:r>
                  <a:rPr lang="en-US" altLang="zh-CN" dirty="0"/>
                  <a:t> receives the packet from v is calculated as:</a:t>
                </a:r>
              </a:p>
              <a:p>
                <a14:m>
                  <m:oMath xmlns:m="http://schemas.openxmlformats.org/officeDocument/2006/math">
                    <m:r>
                      <a:rPr lang="en-US" altLang="zh-CN" sz="2000" b="0" i="1" smtClean="0">
                        <a:latin typeface="Cambria Math" panose="02040503050406030204" pitchFamily="18" charset="0"/>
                      </a:rPr>
                      <m:t>𝐶</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𝑣</m:t>
                        </m:r>
                      </m:e>
                    </m:d>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𝑣</m:t>
                            </m:r>
                          </m:sub>
                        </m:sSub>
                        <m:r>
                          <a:rPr lang="en-US" altLang="zh-CN" sz="2000" b="0" i="1" smtClean="0">
                            <a:latin typeface="Cambria Math" panose="02040503050406030204" pitchFamily="18" charset="0"/>
                          </a:rPr>
                          <m:t>|</m:t>
                        </m:r>
                      </m:sup>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p>
                        </m:sSup>
                        <m:r>
                          <m:rPr>
                            <m:sty m:val="p"/>
                          </m:rPr>
                          <a:rPr lang="en-US" altLang="zh-CN" sz="2000" b="0" i="0" smtClean="0">
                            <a:latin typeface="Cambria Math" panose="02040503050406030204" pitchFamily="18" charset="0"/>
                          </a:rPr>
                          <m:t>Pr</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𝑠</m:t>
                            </m:r>
                          </m:e>
                          <m:sup>
                            <m:r>
                              <a:rPr lang="en-US" altLang="zh-CN" sz="2000" b="0" i="1" smtClean="0">
                                <a:latin typeface="Cambria Math" panose="02040503050406030204" pitchFamily="18" charset="0"/>
                              </a:rPr>
                              <m:t>𝑘</m:t>
                            </m:r>
                          </m:sup>
                        </m:sSup>
                        <m:r>
                          <a:rPr lang="en-US" altLang="zh-CN" sz="2000" b="0" i="1" smtClean="0">
                            <a:latin typeface="Cambria Math" panose="02040503050406030204" pitchFamily="18" charset="0"/>
                          </a:rPr>
                          <m:t>)</m:t>
                        </m:r>
                      </m:e>
                    </m:nary>
                  </m:oMath>
                </a14:m>
                <a:endParaRPr lang="en-US" altLang="zh-CN" sz="2000" dirty="0"/>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𝑣</m:t>
                        </m:r>
                      </m:sub>
                    </m:sSub>
                  </m:oMath>
                </a14:m>
                <a:r>
                  <a:rPr lang="zh-CN" altLang="en-US" dirty="0"/>
                  <a:t> </a:t>
                </a:r>
                <a:r>
                  <a:rPr lang="en-US" altLang="zh-CN" dirty="0"/>
                  <a:t>is any sniffer set with size k ( among total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m:t>
                        </m:r>
                        <m:r>
                          <a:rPr lang="en-US" altLang="zh-CN" i="1">
                            <a:latin typeface="Cambria Math" panose="02040503050406030204" pitchFamily="18" charset="0"/>
                          </a:rPr>
                          <m:t>𝑆</m:t>
                        </m:r>
                        <m:r>
                          <a:rPr lang="en-US" altLang="zh-CN" b="0" i="1" smtClean="0">
                            <a:latin typeface="Cambria Math" panose="02040503050406030204" pitchFamily="18" charset="0"/>
                          </a:rPr>
                          <m:t>|</m:t>
                        </m:r>
                      </m:e>
                      <m:sub>
                        <m:r>
                          <a:rPr lang="en-US" altLang="zh-CN" i="1">
                            <a:latin typeface="Cambria Math" panose="02040503050406030204" pitchFamily="18" charset="0"/>
                          </a:rPr>
                          <m:t>𝑣</m:t>
                        </m:r>
                      </m:sub>
                    </m:sSub>
                  </m:oMath>
                </a14:m>
                <a:r>
                  <a:rPr lang="en-US" altLang="zh-CN" dirty="0"/>
                  <a:t> sniffers ) </a:t>
                </a:r>
              </a:p>
              <a:p>
                <a14:m>
                  <m:oMath xmlns:m="http://schemas.openxmlformats.org/officeDocument/2006/math">
                    <m:r>
                      <m:rPr>
                        <m:sty m:val="p"/>
                      </m:rPr>
                      <a:rPr lang="en-US" altLang="zh-CN" smtClean="0">
                        <a:latin typeface="Cambria Math" panose="02040503050406030204" pitchFamily="18" charset="0"/>
                      </a:rPr>
                      <m:t>Pr</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𝑠</m:t>
                        </m:r>
                      </m:e>
                      <m:sup>
                        <m:r>
                          <a:rPr lang="en-US" altLang="zh-CN" i="1">
                            <a:latin typeface="Cambria Math" panose="02040503050406030204" pitchFamily="18" charset="0"/>
                          </a:rPr>
                          <m:t>𝑘</m:t>
                        </m:r>
                      </m:sup>
                    </m:sSup>
                    <m:r>
                      <a:rPr lang="en-US" altLang="zh-CN" b="0" i="1" smtClean="0">
                        <a:latin typeface="Cambria Math" panose="02040503050406030204" pitchFamily="18" charset="0"/>
                      </a:rPr>
                      <m:t>)</m:t>
                    </m:r>
                  </m:oMath>
                </a14:m>
                <a:r>
                  <a:rPr lang="zh-CN" altLang="en-US" dirty="0"/>
                  <a:t> </a:t>
                </a:r>
                <a:r>
                  <a:rPr lang="en-US" altLang="zh-CN" dirty="0"/>
                  <a:t>is probability that any k of the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e>
                      <m:sub>
                        <m:r>
                          <a:rPr lang="en-US" altLang="zh-CN" i="1">
                            <a:latin typeface="Cambria Math" panose="02040503050406030204" pitchFamily="18" charset="0"/>
                          </a:rPr>
                          <m:t>𝑣</m:t>
                        </m:r>
                      </m:sub>
                    </m:sSub>
                  </m:oMath>
                </a14:m>
                <a:r>
                  <a:rPr lang="zh-CN" altLang="en-US" dirty="0"/>
                  <a:t> </a:t>
                </a:r>
                <a:r>
                  <a:rPr lang="en-US" altLang="zh-CN" dirty="0"/>
                  <a:t>sniffers successfully receive a packet</a:t>
                </a:r>
              </a:p>
              <a:p>
                <a14:m>
                  <m:oMath xmlns:m="http://schemas.openxmlformats.org/officeDocument/2006/math">
                    <m:func>
                      <m:funcPr>
                        <m:ctrlPr>
                          <a:rPr lang="en-US" altLang="zh-CN" sz="1800" i="1">
                            <a:latin typeface="Cambria Math" panose="02040503050406030204" pitchFamily="18" charset="0"/>
                          </a:rPr>
                        </m:ctrlPr>
                      </m:funcPr>
                      <m:fName>
                        <m:r>
                          <m:rPr>
                            <m:sty m:val="p"/>
                          </m:rPr>
                          <a:rPr lang="en-US" altLang="zh-CN" sz="1800">
                            <a:latin typeface="Cambria Math" panose="02040503050406030204" pitchFamily="18" charset="0"/>
                          </a:rPr>
                          <m:t>Pr</m:t>
                        </m:r>
                      </m:fName>
                      <m:e>
                        <m:d>
                          <m:dPr>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𝑠</m:t>
                                </m:r>
                              </m:e>
                              <m:sup>
                                <m:r>
                                  <a:rPr lang="en-US" altLang="zh-CN" sz="1800" i="1">
                                    <a:latin typeface="Cambria Math" panose="02040503050406030204" pitchFamily="18" charset="0"/>
                                  </a:rPr>
                                  <m:t>𝑘</m:t>
                                </m:r>
                              </m:sup>
                            </m:sSup>
                          </m:e>
                        </m:d>
                      </m:e>
                    </m:func>
                    <m:r>
                      <a:rPr lang="en-US" altLang="zh-CN" sz="1800" b="0" i="1" smtClean="0">
                        <a:latin typeface="Cambria Math" panose="02040503050406030204" pitchFamily="18" charset="0"/>
                      </a:rPr>
                      <m:t>=</m:t>
                    </m:r>
                    <m:nary>
                      <m:naryPr>
                        <m:chr m:val="∑"/>
                        <m:supHide m:val="on"/>
                        <m:ctrlPr>
                          <a:rPr lang="en-US" altLang="zh-CN" sz="1800" b="0" i="1" smtClean="0">
                            <a:latin typeface="Cambria Math" panose="02040503050406030204" pitchFamily="18" charset="0"/>
                          </a:rPr>
                        </m:ctrlPr>
                      </m:naryPr>
                      <m:sub>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𝑠</m:t>
                            </m:r>
                          </m:e>
                          <m:sup>
                            <m:r>
                              <a:rPr lang="en-US" altLang="zh-CN" sz="1800" b="0" i="1" smtClean="0">
                                <a:latin typeface="Cambria Math" panose="02040503050406030204" pitchFamily="18" charset="0"/>
                              </a:rPr>
                              <m:t>𝑘</m:t>
                            </m:r>
                          </m:sup>
                        </m:sSup>
                        <m:r>
                          <m:rPr>
                            <m:brk m:alnAt="7"/>
                          </m:rPr>
                          <a:rPr lang="en-US" altLang="zh-CN" sz="1800" b="0" i="1" smtClean="0">
                            <a:latin typeface="Cambria Math" panose="02040503050406030204" pitchFamily="18" charset="0"/>
                            <a:ea typeface="Cambria Math" panose="02040503050406030204" pitchFamily="18" charset="0"/>
                          </a:rPr>
                          <m:t>∈</m:t>
                        </m:r>
                        <m:sSub>
                          <m:sSubPr>
                            <m:ctrlPr>
                              <a:rPr lang="en-US" altLang="zh-CN" sz="1800" b="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𝑆</m:t>
                            </m:r>
                          </m:e>
                          <m:sub>
                            <m:r>
                              <a:rPr lang="en-US" altLang="zh-CN" sz="1800" b="0" i="1" smtClean="0">
                                <a:latin typeface="Cambria Math" panose="02040503050406030204" pitchFamily="18" charset="0"/>
                                <a:ea typeface="Cambria Math" panose="02040503050406030204" pitchFamily="18" charset="0"/>
                              </a:rPr>
                              <m:t>𝑣</m:t>
                            </m:r>
                          </m:sub>
                        </m:sSub>
                      </m:sub>
                      <m:sup/>
                      <m:e>
                        <m:r>
                          <m:rPr>
                            <m:sty m:val="p"/>
                          </m:rPr>
                          <a:rPr lang="en-US" altLang="zh-CN" sz="1800" b="0" i="0" smtClean="0">
                            <a:latin typeface="Cambria Math" panose="02040503050406030204" pitchFamily="18" charset="0"/>
                          </a:rPr>
                          <m:t>Pr</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𝐸</m:t>
                            </m:r>
                          </m:e>
                          <m:sub>
                            <m:r>
                              <a:rPr lang="en-US" altLang="zh-CN" sz="1800" b="0" i="1" smtClean="0">
                                <a:latin typeface="Cambria Math" panose="02040503050406030204" pitchFamily="18" charset="0"/>
                              </a:rPr>
                              <m:t>𝑣</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𝑠</m:t>
                                </m:r>
                              </m:e>
                              <m:sub>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𝑘</m:t>
                                </m:r>
                              </m:sup>
                            </m:sSubSup>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𝐸</m:t>
                            </m:r>
                          </m:e>
                          <m:sub>
                            <m:r>
                              <a:rPr lang="en-US" altLang="zh-CN" sz="1800" b="0" i="1" smtClean="0">
                                <a:latin typeface="Cambria Math" panose="02040503050406030204" pitchFamily="18" charset="0"/>
                              </a:rPr>
                              <m:t>𝑣</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𝑠</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𝑘</m:t>
                                </m:r>
                              </m:sup>
                            </m:sSubSup>
                          </m:sub>
                        </m:sSub>
                        <m:r>
                          <a:rPr lang="en-US" altLang="zh-CN" sz="1800" b="0" i="1" smtClean="0">
                            <a:latin typeface="Cambria Math" panose="02040503050406030204" pitchFamily="18" charset="0"/>
                          </a:rPr>
                          <m:t>)</m:t>
                        </m:r>
                      </m:e>
                    </m:nary>
                  </m:oMath>
                </a14:m>
                <a:endParaRPr lang="en-US" altLang="zh-CN" dirty="0"/>
              </a:p>
              <a:p>
                <a14:m>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𝐸</m:t>
                        </m:r>
                      </m:e>
                      <m:sub>
                        <m:r>
                          <a:rPr lang="en-US" altLang="zh-CN" sz="1400" i="1">
                            <a:latin typeface="Cambria Math" panose="02040503050406030204" pitchFamily="18" charset="0"/>
                          </a:rPr>
                          <m:t>𝑣</m:t>
                        </m:r>
                        <m:r>
                          <a:rPr lang="en-US" altLang="zh-CN" sz="1400" i="1">
                            <a:latin typeface="Cambria Math" panose="02040503050406030204" pitchFamily="18" charset="0"/>
                          </a:rPr>
                          <m:t>,</m:t>
                        </m:r>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𝑠</m:t>
                            </m:r>
                          </m:e>
                          <m:sub>
                            <m:r>
                              <a:rPr lang="en-US" altLang="zh-CN" sz="1400" b="0" i="1" smtClean="0">
                                <a:latin typeface="Cambria Math" panose="02040503050406030204" pitchFamily="18" charset="0"/>
                              </a:rPr>
                              <m:t>𝑖</m:t>
                            </m:r>
                          </m:sub>
                        </m:sSub>
                        <m:r>
                          <a:rPr lang="en-US" altLang="zh-CN" sz="1400" i="1" smtClean="0">
                            <a:latin typeface="Cambria Math" panose="02040503050406030204" pitchFamily="18" charset="0"/>
                          </a:rPr>
                          <m:t> </m:t>
                        </m:r>
                      </m:sub>
                    </m:sSub>
                  </m:oMath>
                </a14:m>
                <a:r>
                  <a:rPr lang="en-US" altLang="zh-CN" dirty="0"/>
                  <a:t> is the event that a packet is successfully received by sniffer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a14:m>
                <a:r>
                  <a:rPr lang="en-US" altLang="zh-CN" dirty="0"/>
                  <a:t>, and </a:t>
                </a:r>
                <a14:m>
                  <m:oMath xmlns:m="http://schemas.openxmlformats.org/officeDocument/2006/math">
                    <m:r>
                      <m:rPr>
                        <m:sty m:val="p"/>
                      </m:rPr>
                      <a:rPr lang="en-US" altLang="zh-CN" sz="1400">
                        <a:latin typeface="Cambria Math" panose="02040503050406030204" pitchFamily="18" charset="0"/>
                      </a:rPr>
                      <m:t>Pr</m:t>
                    </m:r>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𝐸</m:t>
                        </m:r>
                      </m:e>
                      <m:sub>
                        <m:r>
                          <a:rPr lang="en-US" altLang="zh-CN" sz="1400" i="1">
                            <a:latin typeface="Cambria Math" panose="02040503050406030204" pitchFamily="18" charset="0"/>
                          </a:rPr>
                          <m:t>𝑣</m:t>
                        </m:r>
                        <m:r>
                          <a:rPr lang="en-US" altLang="zh-CN" sz="1400" i="1">
                            <a:latin typeface="Cambria Math" panose="02040503050406030204" pitchFamily="18" charset="0"/>
                          </a:rPr>
                          <m:t>,</m:t>
                        </m:r>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𝑠</m:t>
                            </m:r>
                          </m:e>
                          <m:sub>
                            <m:r>
                              <a:rPr lang="en-US" altLang="zh-CN" sz="1400" b="0" i="1" smtClean="0">
                                <a:latin typeface="Cambria Math" panose="02040503050406030204" pitchFamily="18" charset="0"/>
                              </a:rPr>
                              <m:t>1</m:t>
                            </m:r>
                          </m:sub>
                        </m:sSub>
                        <m:r>
                          <a:rPr lang="en-US" altLang="zh-CN" sz="1400" i="1" smtClean="0">
                            <a:latin typeface="Cambria Math" panose="02040503050406030204" pitchFamily="18" charset="0"/>
                          </a:rPr>
                          <m:t> </m:t>
                        </m:r>
                      </m:sub>
                    </m:sSub>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𝐸</m:t>
                        </m:r>
                      </m:e>
                      <m:sub>
                        <m:r>
                          <a:rPr lang="en-US" altLang="zh-CN" sz="1400" i="1">
                            <a:latin typeface="Cambria Math" panose="02040503050406030204" pitchFamily="18" charset="0"/>
                          </a:rPr>
                          <m:t>𝑣</m:t>
                        </m:r>
                        <m:r>
                          <a:rPr lang="en-US" altLang="zh-CN" sz="1400" i="1">
                            <a:latin typeface="Cambria Math" panose="02040503050406030204" pitchFamily="18" charset="0"/>
                          </a:rPr>
                          <m:t>,</m:t>
                        </m:r>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𝑠</m:t>
                            </m:r>
                          </m:e>
                          <m:sub>
                            <m:r>
                              <a:rPr lang="en-US" altLang="zh-CN" sz="1400" b="0" i="1" smtClean="0">
                                <a:latin typeface="Cambria Math" panose="02040503050406030204" pitchFamily="18" charset="0"/>
                              </a:rPr>
                              <m:t>2</m:t>
                            </m:r>
                          </m:sub>
                        </m:sSub>
                        <m:r>
                          <a:rPr lang="en-US" altLang="zh-CN" sz="1400" i="1" smtClean="0">
                            <a:latin typeface="Cambria Math" panose="02040503050406030204" pitchFamily="18" charset="0"/>
                          </a:rPr>
                          <m:t> </m:t>
                        </m:r>
                      </m:sub>
                    </m:sSub>
                  </m:oMath>
                </a14:m>
                <a:r>
                  <a:rPr lang="en-US" altLang="zh-CN" dirty="0"/>
                  <a:t>) is the probability that both s1 and s2 received the packet, which can be get from  packet reception traces as shown in Fig. 2. The “0” indicates a packet loss and “1” indicates a packet reception</a:t>
                </a:r>
                <a:endParaRPr lang="zh-CN" altLang="en-US" dirty="0"/>
              </a:p>
            </p:txBody>
          </p:sp>
        </mc:Choice>
        <mc:Fallback xmlns="">
          <p:sp>
            <p:nvSpPr>
              <p:cNvPr id="6" name="文本占位符 3">
                <a:extLst>
                  <a:ext uri="{FF2B5EF4-FFF2-40B4-BE49-F238E27FC236}">
                    <a16:creationId xmlns:a16="http://schemas.microsoft.com/office/drawing/2014/main" id="{17294309-FE0B-4590-9771-EA841C6C0C89}"/>
                  </a:ext>
                </a:extLst>
              </p:cNvPr>
              <p:cNvSpPr>
                <a:spLocks noGrp="1" noRot="1" noChangeAspect="1" noMove="1" noResize="1" noEditPoints="1" noAdjustHandles="1" noChangeArrowheads="1" noChangeShapeType="1" noTextEdit="1"/>
              </p:cNvSpPr>
              <p:nvPr>
                <p:ph type="body" idx="1"/>
              </p:nvPr>
            </p:nvSpPr>
            <p:spPr>
              <a:xfrm>
                <a:off x="449953" y="1725188"/>
                <a:ext cx="8590935" cy="2967998"/>
              </a:xfrm>
              <a:blipFill>
                <a:blip r:embed="rId3"/>
                <a:stretch>
                  <a:fillRect/>
                </a:stretch>
              </a:blipFill>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01009" y="1916012"/>
            <a:ext cx="3944700" cy="1075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4800" dirty="0"/>
              <a:t>Outline</a:t>
            </a:r>
            <a:endParaRPr sz="4800" dirty="0"/>
          </a:p>
        </p:txBody>
      </p:sp>
      <p:sp>
        <p:nvSpPr>
          <p:cNvPr id="93" name="Shape 93"/>
          <p:cNvSpPr txBox="1">
            <a:spLocks noGrp="1"/>
          </p:cNvSpPr>
          <p:nvPr>
            <p:ph type="body" idx="2"/>
          </p:nvPr>
        </p:nvSpPr>
        <p:spPr>
          <a:xfrm>
            <a:off x="5152735" y="583851"/>
            <a:ext cx="3051636" cy="3843061"/>
          </a:xfrm>
          <a:prstGeom prst="rect">
            <a:avLst/>
          </a:prstGeom>
        </p:spPr>
        <p:txBody>
          <a:bodyPr spcFirstLastPara="1" wrap="square" lIns="91425" tIns="91425" rIns="91425" bIns="91425" anchor="t" anchorCtr="0">
            <a:noAutofit/>
          </a:bodyPr>
          <a:lstStyle/>
          <a:p>
            <a:pPr marL="0" lvl="0" indent="0" algn="ctr">
              <a:spcBef>
                <a:spcPts val="1600"/>
              </a:spcBef>
              <a:spcAft>
                <a:spcPts val="1600"/>
              </a:spcAft>
              <a:buNone/>
            </a:pPr>
            <a:r>
              <a:rPr lang="en-US" sz="2400" dirty="0"/>
              <a:t>Introduction &amp; Related Work</a:t>
            </a:r>
          </a:p>
          <a:p>
            <a:pPr marL="0" indent="0" algn="ctr">
              <a:spcBef>
                <a:spcPts val="1600"/>
              </a:spcBef>
              <a:spcAft>
                <a:spcPts val="1600"/>
              </a:spcAft>
              <a:buNone/>
            </a:pPr>
            <a:r>
              <a:rPr lang="en-US" altLang="zh-CN" sz="2400" dirty="0"/>
              <a:t>Motivation</a:t>
            </a:r>
          </a:p>
          <a:p>
            <a:pPr marL="0" indent="0" algn="ctr">
              <a:spcBef>
                <a:spcPts val="1600"/>
              </a:spcBef>
              <a:spcAft>
                <a:spcPts val="1600"/>
              </a:spcAft>
              <a:buNone/>
            </a:pPr>
            <a:r>
              <a:rPr lang="en-US" altLang="zh-CN" sz="2400" dirty="0" err="1"/>
              <a:t>NetVision</a:t>
            </a:r>
            <a:endParaRPr lang="en-US" altLang="zh-CN" sz="2400" dirty="0"/>
          </a:p>
          <a:p>
            <a:pPr marL="0" indent="0" algn="ctr">
              <a:spcBef>
                <a:spcPts val="1600"/>
              </a:spcBef>
              <a:spcAft>
                <a:spcPts val="1600"/>
              </a:spcAft>
              <a:buNone/>
            </a:pPr>
            <a:r>
              <a:rPr lang="en-US" altLang="zh-CN" sz="2400" dirty="0"/>
              <a:t>Evaluation</a:t>
            </a:r>
          </a:p>
          <a:p>
            <a:pPr marL="0" lvl="0" indent="0" algn="ctr">
              <a:spcBef>
                <a:spcPts val="1600"/>
              </a:spcBef>
              <a:spcAft>
                <a:spcPts val="1600"/>
              </a:spcAft>
              <a:buNone/>
            </a:pPr>
            <a:endParaRPr lang="en-US" sz="2400" dirty="0"/>
          </a:p>
          <a:p>
            <a:pPr marL="0" lvl="0" indent="0" algn="ctr">
              <a:spcBef>
                <a:spcPts val="1600"/>
              </a:spcBef>
              <a:spcAft>
                <a:spcPts val="1600"/>
              </a:spcAft>
              <a:buNone/>
            </a:pP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689775" y="915800"/>
            <a:ext cx="7952743" cy="535200"/>
          </a:xfrm>
          <a:prstGeom prst="rect">
            <a:avLst/>
          </a:prstGeom>
        </p:spPr>
        <p:txBody>
          <a:bodyPr spcFirstLastPara="1" wrap="square" lIns="91425" tIns="91425" rIns="91425" bIns="91425" anchor="t" anchorCtr="0">
            <a:noAutofit/>
          </a:bodyPr>
          <a:lstStyle/>
          <a:p>
            <a:pPr lvl="0"/>
            <a:r>
              <a:rPr lang="en-US" altLang="zh-CN" dirty="0"/>
              <a:t> Link-correlation-aware sniffer deployment</a:t>
            </a:r>
            <a:endParaRPr dirty="0"/>
          </a:p>
        </p:txBody>
      </p:sp>
      <mc:AlternateContent xmlns:mc="http://schemas.openxmlformats.org/markup-compatibility/2006" xmlns:a14="http://schemas.microsoft.com/office/drawing/2010/main">
        <mc:Choice Requires="a14">
          <p:sp>
            <p:nvSpPr>
              <p:cNvPr id="10" name="文本占位符 2">
                <a:extLst>
                  <a:ext uri="{FF2B5EF4-FFF2-40B4-BE49-F238E27FC236}">
                    <a16:creationId xmlns:a16="http://schemas.microsoft.com/office/drawing/2014/main" id="{15592FCD-3EEB-485C-BDB5-03DC6AD58C1D}"/>
                  </a:ext>
                </a:extLst>
              </p:cNvPr>
              <p:cNvSpPr>
                <a:spLocks noGrp="1"/>
              </p:cNvSpPr>
              <p:nvPr>
                <p:ph type="body" idx="1"/>
              </p:nvPr>
            </p:nvSpPr>
            <p:spPr>
              <a:xfrm>
                <a:off x="628498" y="1767670"/>
                <a:ext cx="7688700" cy="3064625"/>
              </a:xfrm>
            </p:spPr>
            <p:txBody>
              <a:bodyPr/>
              <a:lstStyle/>
              <a:p>
                <a:r>
                  <a:rPr lang="zh-CN" altLang="en-US" dirty="0"/>
                  <a:t>Given the input routing topology G = (V,E) with n nodes, the PCR threshold </a:t>
                </a:r>
                <a:r>
                  <a:rPr lang="zh-CN" altLang="en-US" b="1" dirty="0"/>
                  <a:t>κ</a:t>
                </a:r>
                <a:r>
                  <a:rPr lang="zh-CN" altLang="en-US" dirty="0"/>
                  <a:t>, and the packet delivery ratio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sub>
                    </m:sSub>
                  </m:oMath>
                </a14:m>
                <a:r>
                  <a:rPr lang="zh-CN" altLang="en-US" dirty="0"/>
                  <a:t> of each link (u,v) ∈ E, the link correlation information among links</a:t>
                </a:r>
                <a:r>
                  <a:rPr lang="en-US" altLang="zh-CN" dirty="0"/>
                  <a:t>, this problem could be </a:t>
                </a:r>
              </a:p>
              <a:p>
                <a:endParaRPr lang="zh-CN" altLang="en-US" dirty="0"/>
              </a:p>
            </p:txBody>
          </p:sp>
        </mc:Choice>
        <mc:Fallback xmlns="">
          <p:sp>
            <p:nvSpPr>
              <p:cNvPr id="10" name="文本占位符 2">
                <a:extLst>
                  <a:ext uri="{FF2B5EF4-FFF2-40B4-BE49-F238E27FC236}">
                    <a16:creationId xmlns:a16="http://schemas.microsoft.com/office/drawing/2014/main" id="{15592FCD-3EEB-485C-BDB5-03DC6AD58C1D}"/>
                  </a:ext>
                </a:extLst>
              </p:cNvPr>
              <p:cNvSpPr>
                <a:spLocks noGrp="1" noRot="1" noChangeAspect="1" noMove="1" noResize="1" noEditPoints="1" noAdjustHandles="1" noChangeArrowheads="1" noChangeShapeType="1" noTextEdit="1"/>
              </p:cNvSpPr>
              <p:nvPr>
                <p:ph type="body" idx="1"/>
              </p:nvPr>
            </p:nvSpPr>
            <p:spPr>
              <a:xfrm>
                <a:off x="628498" y="1767670"/>
                <a:ext cx="7688700" cy="3064625"/>
              </a:xfrm>
              <a:blipFill>
                <a:blip r:embed="rId3"/>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A5DE2BC-5EC7-499B-A2AF-10B8F0B9D3B8}"/>
              </a:ext>
            </a:extLst>
          </p:cNvPr>
          <p:cNvPicPr>
            <a:picLocks noChangeAspect="1"/>
          </p:cNvPicPr>
          <p:nvPr/>
        </p:nvPicPr>
        <p:blipFill rotWithShape="1">
          <a:blip r:embed="rId4"/>
          <a:srcRect l="8418" t="3415" r="7731"/>
          <a:stretch/>
        </p:blipFill>
        <p:spPr>
          <a:xfrm>
            <a:off x="1829200" y="2698955"/>
            <a:ext cx="5287296" cy="21984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33684" y="2094899"/>
            <a:ext cx="4804200" cy="953700"/>
          </a:xfrm>
          <a:prstGeom prst="rect">
            <a:avLst/>
          </a:prstGeom>
        </p:spPr>
        <p:txBody>
          <a:bodyPr spcFirstLastPara="1" wrap="square" lIns="91425" tIns="91425" rIns="91425" bIns="91425" anchor="t" anchorCtr="0">
            <a:noAutofit/>
          </a:bodyPr>
          <a:lstStyle/>
          <a:p>
            <a:pPr lvl="0"/>
            <a:r>
              <a:rPr lang="en-US" altLang="zh-CN" sz="3200" dirty="0"/>
              <a:t>Algorithm Design</a:t>
            </a:r>
            <a:endParaRPr sz="3000" dirty="0"/>
          </a:p>
        </p:txBody>
      </p:sp>
      <p:sp>
        <p:nvSpPr>
          <p:cNvPr id="4" name="文本占位符 3">
            <a:extLst>
              <a:ext uri="{FF2B5EF4-FFF2-40B4-BE49-F238E27FC236}">
                <a16:creationId xmlns:a16="http://schemas.microsoft.com/office/drawing/2014/main" id="{688EB3A5-0BD6-4C4D-A302-78BA554C8D93}"/>
              </a:ext>
            </a:extLst>
          </p:cNvPr>
          <p:cNvSpPr>
            <a:spLocks noGrp="1"/>
          </p:cNvSpPr>
          <p:nvPr>
            <p:ph type="body" idx="2"/>
          </p:nvPr>
        </p:nvSpPr>
        <p:spPr>
          <a:xfrm>
            <a:off x="530664" y="3967315"/>
            <a:ext cx="3374400" cy="691029"/>
          </a:xfrm>
        </p:spPr>
        <p:txBody>
          <a:bodyPr/>
          <a:lstStyle/>
          <a:p>
            <a:endParaRPr lang="zh-CN" altLang="en-US" dirty="0"/>
          </a:p>
        </p:txBody>
      </p:sp>
      <p:pic>
        <p:nvPicPr>
          <p:cNvPr id="8" name="图片 7">
            <a:extLst>
              <a:ext uri="{FF2B5EF4-FFF2-40B4-BE49-F238E27FC236}">
                <a16:creationId xmlns:a16="http://schemas.microsoft.com/office/drawing/2014/main" id="{7D2407B7-0553-4619-BA30-11C36F3C9CC8}"/>
              </a:ext>
            </a:extLst>
          </p:cNvPr>
          <p:cNvPicPr>
            <a:picLocks noChangeAspect="1"/>
          </p:cNvPicPr>
          <p:nvPr/>
        </p:nvPicPr>
        <p:blipFill>
          <a:blip r:embed="rId3"/>
          <a:stretch>
            <a:fillRect/>
          </a:stretch>
        </p:blipFill>
        <p:spPr>
          <a:xfrm>
            <a:off x="4183159" y="277055"/>
            <a:ext cx="4881117" cy="4589389"/>
          </a:xfrm>
          <a:prstGeom prst="rect">
            <a:avLst/>
          </a:prstGeom>
        </p:spPr>
      </p:pic>
    </p:spTree>
    <p:extLst>
      <p:ext uri="{BB962C8B-B14F-4D97-AF65-F5344CB8AC3E}">
        <p14:creationId xmlns:p14="http://schemas.microsoft.com/office/powerpoint/2010/main" val="851768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716794" y="916955"/>
            <a:ext cx="7065871"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200" dirty="0"/>
              <a:t>Practical Issue For Implementation</a:t>
            </a:r>
            <a:endParaRPr sz="3200" dirty="0"/>
          </a:p>
        </p:txBody>
      </p:sp>
      <p:sp>
        <p:nvSpPr>
          <p:cNvPr id="7" name="文本占位符 2">
            <a:extLst>
              <a:ext uri="{FF2B5EF4-FFF2-40B4-BE49-F238E27FC236}">
                <a16:creationId xmlns:a16="http://schemas.microsoft.com/office/drawing/2014/main" id="{EE91B9C7-DE83-4E18-8A95-63525FCB3A02}"/>
              </a:ext>
            </a:extLst>
          </p:cNvPr>
          <p:cNvSpPr>
            <a:spLocks noGrp="1"/>
          </p:cNvSpPr>
          <p:nvPr>
            <p:ph type="body" idx="1"/>
          </p:nvPr>
        </p:nvSpPr>
        <p:spPr>
          <a:xfrm>
            <a:off x="575187" y="1575411"/>
            <a:ext cx="8118987" cy="3357924"/>
          </a:xfrm>
        </p:spPr>
        <p:txBody>
          <a:bodyPr/>
          <a:lstStyle/>
          <a:p>
            <a:r>
              <a:rPr lang="en-US" altLang="zh-CN" dirty="0"/>
              <a:t>Knowledge of link quality and link correlation</a:t>
            </a:r>
          </a:p>
          <a:p>
            <a:pPr marL="146050" indent="0">
              <a:buNone/>
            </a:pPr>
            <a:r>
              <a:rPr lang="en-US" altLang="zh-CN" dirty="0" err="1"/>
              <a:t>NetVision</a:t>
            </a:r>
            <a:r>
              <a:rPr lang="en-US" altLang="zh-CN" dirty="0"/>
              <a:t> needs the help of in-band techniques to obtain the link qualities and link correlations</a:t>
            </a:r>
          </a:p>
          <a:p>
            <a:r>
              <a:rPr lang="en-US" altLang="zh-CN" dirty="0"/>
              <a:t>Practical sniffer deployment.</a:t>
            </a:r>
          </a:p>
          <a:p>
            <a:pPr marL="146050" indent="0">
              <a:buNone/>
            </a:pPr>
            <a:r>
              <a:rPr lang="en-US" altLang="zh-CN" dirty="0"/>
              <a:t> the sniffer can be deployed as software. For example, the node can enable the promiscuous mode to monitor the traffic of its neighbors without affecting its regular data traffic. The second way is to deploy external nodes as sniffers</a:t>
            </a:r>
          </a:p>
          <a:p>
            <a:r>
              <a:rPr lang="en-US" altLang="zh-CN" dirty="0"/>
              <a:t>Trace recording</a:t>
            </a:r>
          </a:p>
          <a:p>
            <a:pPr marL="146050" indent="0">
              <a:buNone/>
            </a:pPr>
            <a:r>
              <a:rPr lang="en-US" altLang="zh-CN" dirty="0"/>
              <a:t> </a:t>
            </a:r>
            <a:r>
              <a:rPr lang="en-US" altLang="zh-CN" dirty="0" err="1"/>
              <a:t>NetVision</a:t>
            </a:r>
            <a:r>
              <a:rPr lang="en-US" altLang="zh-CN" dirty="0"/>
              <a:t> collects packet transmission information from its header at each hop and the arrival time. To further reduce the trace size, </a:t>
            </a:r>
            <a:r>
              <a:rPr lang="en-US" altLang="zh-CN" dirty="0" err="1"/>
              <a:t>NetVision</a:t>
            </a:r>
            <a:r>
              <a:rPr lang="en-US" altLang="zh-CN" dirty="0"/>
              <a:t> enables the user to specify packet types of interest</a:t>
            </a:r>
          </a:p>
          <a:p>
            <a:r>
              <a:rPr lang="en-US" altLang="zh-CN" dirty="0"/>
              <a:t>Trace collection</a:t>
            </a:r>
          </a:p>
          <a:p>
            <a:pPr marL="146050" indent="0">
              <a:buNone/>
            </a:pPr>
            <a:r>
              <a:rPr lang="en-US" altLang="zh-CN" dirty="0"/>
              <a:t>A simple way of retrieving traces is via the serial connection. However, it is only possible in an indoor testbed. In outdoor deployment, most sniffers may not be easily accessible.</a:t>
            </a:r>
          </a:p>
          <a:p>
            <a:r>
              <a:rPr lang="en-US" altLang="zh-CN" dirty="0"/>
              <a:t>Trace inference.</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47ADE8-65F7-437A-B709-8B37D41C2CDB}"/>
              </a:ext>
            </a:extLst>
          </p:cNvPr>
          <p:cNvSpPr>
            <a:spLocks noGrp="1"/>
          </p:cNvSpPr>
          <p:nvPr>
            <p:ph type="title"/>
          </p:nvPr>
        </p:nvSpPr>
        <p:spPr>
          <a:xfrm>
            <a:off x="1724966" y="927817"/>
            <a:ext cx="6693184" cy="768247"/>
          </a:xfrm>
        </p:spPr>
        <p:txBody>
          <a:bodyPr/>
          <a:lstStyle/>
          <a:p>
            <a:r>
              <a:rPr lang="en-US" altLang="zh-CN" dirty="0"/>
              <a:t> Applications-</a:t>
            </a:r>
            <a:r>
              <a:rPr lang="en-US" altLang="zh-CN" dirty="0" err="1"/>
              <a:t>NetVision</a:t>
            </a:r>
            <a:r>
              <a:rPr lang="en-US" altLang="zh-CN" dirty="0"/>
              <a:t> Instructions</a:t>
            </a:r>
            <a:endParaRPr lang="zh-CN" altLang="en-US" dirty="0"/>
          </a:p>
        </p:txBody>
      </p:sp>
      <p:sp>
        <p:nvSpPr>
          <p:cNvPr id="3" name="文本占位符 2">
            <a:extLst>
              <a:ext uri="{FF2B5EF4-FFF2-40B4-BE49-F238E27FC236}">
                <a16:creationId xmlns:a16="http://schemas.microsoft.com/office/drawing/2014/main" id="{713A1E18-7C04-48C1-A579-E5B8E19B0A71}"/>
              </a:ext>
            </a:extLst>
          </p:cNvPr>
          <p:cNvSpPr>
            <a:spLocks noGrp="1"/>
          </p:cNvSpPr>
          <p:nvPr>
            <p:ph type="body" idx="1"/>
          </p:nvPr>
        </p:nvSpPr>
        <p:spPr/>
        <p:txBody>
          <a:bodyPr/>
          <a:lstStyle/>
          <a:p>
            <a:r>
              <a:rPr lang="en-US" altLang="zh-CN" dirty="0"/>
              <a:t>The final goal is to facilitate easy measurement. </a:t>
            </a:r>
            <a:r>
              <a:rPr lang="en-US" altLang="zh-CN" dirty="0" err="1"/>
              <a:t>NetVision</a:t>
            </a:r>
            <a:r>
              <a:rPr lang="en-US" altLang="zh-CN" dirty="0"/>
              <a:t> provides simple instructions that can support various measurement or debugging applications.</a:t>
            </a:r>
          </a:p>
          <a:p>
            <a:r>
              <a:rPr lang="en-US" altLang="zh-CN" dirty="0"/>
              <a:t>TRACE, </a:t>
            </a:r>
          </a:p>
          <a:p>
            <a:r>
              <a:rPr lang="en-US" altLang="zh-CN" dirty="0"/>
              <a:t>CFIND, </a:t>
            </a:r>
          </a:p>
          <a:p>
            <a:r>
              <a:rPr lang="en-US" altLang="zh-CN" dirty="0"/>
              <a:t>CEXEC</a:t>
            </a:r>
            <a:endParaRPr lang="zh-CN" altLang="en-US" dirty="0"/>
          </a:p>
        </p:txBody>
      </p:sp>
    </p:spTree>
    <p:extLst>
      <p:ext uri="{BB962C8B-B14F-4D97-AF65-F5344CB8AC3E}">
        <p14:creationId xmlns:p14="http://schemas.microsoft.com/office/powerpoint/2010/main" val="151670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1673347" y="849589"/>
            <a:ext cx="7688700" cy="8464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000" dirty="0"/>
              <a:t>Measurement Applications</a:t>
            </a:r>
            <a:endParaRPr sz="4000" dirty="0"/>
          </a:p>
        </p:txBody>
      </p:sp>
      <p:sp>
        <p:nvSpPr>
          <p:cNvPr id="5" name="文本占位符 2">
            <a:extLst>
              <a:ext uri="{FF2B5EF4-FFF2-40B4-BE49-F238E27FC236}">
                <a16:creationId xmlns:a16="http://schemas.microsoft.com/office/drawing/2014/main" id="{136E70C1-8CA1-4A6B-97A4-18E0E2ABEF5C}"/>
              </a:ext>
            </a:extLst>
          </p:cNvPr>
          <p:cNvSpPr>
            <a:spLocks noGrp="1"/>
          </p:cNvSpPr>
          <p:nvPr>
            <p:ph type="body" idx="1"/>
          </p:nvPr>
        </p:nvSpPr>
        <p:spPr>
          <a:xfrm>
            <a:off x="947240" y="1831667"/>
            <a:ext cx="7249520" cy="2059040"/>
          </a:xfrm>
        </p:spPr>
        <p:txBody>
          <a:bodyPr/>
          <a:lstStyle/>
          <a:p>
            <a:pPr marL="146050" indent="0">
              <a:buNone/>
            </a:pPr>
            <a:r>
              <a:rPr lang="en-US" altLang="zh-CN" dirty="0"/>
              <a:t>Hotspots analysis</a:t>
            </a:r>
          </a:p>
          <a:p>
            <a:r>
              <a:rPr lang="en-US" altLang="zh-CN" dirty="0"/>
              <a:t>Consider the demand of monitoring node hotspots within the network which is a basic need for network monitoring. Hotspots can cause congestions or packet losses. Thus, it is important to localize hotspots for network monitoring or diagnose</a:t>
            </a:r>
          </a:p>
          <a:p>
            <a:r>
              <a:rPr lang="en-US" altLang="zh-CN" dirty="0" err="1"/>
              <a:t>NetVision</a:t>
            </a:r>
            <a:r>
              <a:rPr lang="en-US" altLang="zh-CN" dirty="0"/>
              <a:t> can provide fine-grained per-packet per-</a:t>
            </a:r>
            <a:r>
              <a:rPr lang="en-US" altLang="zh-CN" dirty="0" err="1"/>
              <a:t>hoptransmission</a:t>
            </a:r>
            <a:r>
              <a:rPr lang="en-US" altLang="zh-CN" dirty="0"/>
              <a:t> visibility inside the network. With a merged fine-grained trace, we can find </a:t>
            </a:r>
            <a:r>
              <a:rPr lang="en-US" altLang="zh-CN" dirty="0" err="1"/>
              <a:t>nodeIDs</a:t>
            </a:r>
            <a:r>
              <a:rPr lang="en-US" altLang="zh-CN" dirty="0"/>
              <a:t> which appear more than the threshold (e.g., 2000) in a given time range (i.e., </a:t>
            </a:r>
            <a:r>
              <a:rPr lang="en-US" altLang="zh-CN" dirty="0" err="1"/>
              <a:t>tRange</a:t>
            </a:r>
            <a:r>
              <a:rPr lang="en-US" altLang="zh-CN" dirty="0"/>
              <a:t>).</a:t>
            </a:r>
          </a:p>
        </p:txBody>
      </p:sp>
      <p:pic>
        <p:nvPicPr>
          <p:cNvPr id="3" name="图片 2">
            <a:extLst>
              <a:ext uri="{FF2B5EF4-FFF2-40B4-BE49-F238E27FC236}">
                <a16:creationId xmlns:a16="http://schemas.microsoft.com/office/drawing/2014/main" id="{C784AC2F-F458-4279-9F3B-4B5E631E5745}"/>
              </a:ext>
            </a:extLst>
          </p:cNvPr>
          <p:cNvPicPr>
            <a:picLocks noChangeAspect="1"/>
          </p:cNvPicPr>
          <p:nvPr/>
        </p:nvPicPr>
        <p:blipFill>
          <a:blip r:embed="rId3"/>
          <a:stretch>
            <a:fillRect/>
          </a:stretch>
        </p:blipFill>
        <p:spPr>
          <a:xfrm>
            <a:off x="1356544" y="4026310"/>
            <a:ext cx="5619750" cy="723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708925" y="795375"/>
            <a:ext cx="6919200" cy="749400"/>
          </a:xfrm>
          <a:prstGeom prst="rect">
            <a:avLst/>
          </a:prstGeom>
        </p:spPr>
        <p:txBody>
          <a:bodyPr spcFirstLastPara="1" wrap="square" lIns="91425" tIns="91425" rIns="91425" bIns="91425" anchor="t" anchorCtr="0">
            <a:noAutofit/>
          </a:bodyPr>
          <a:lstStyle/>
          <a:p>
            <a:pPr lvl="0"/>
            <a:r>
              <a:rPr lang="en-US" altLang="zh-CN" sz="3600" dirty="0"/>
              <a:t>Measurement Applications</a:t>
            </a:r>
            <a:endParaRPr sz="3600" dirty="0"/>
          </a:p>
        </p:txBody>
      </p:sp>
      <p:sp>
        <p:nvSpPr>
          <p:cNvPr id="276" name="Shape 276"/>
          <p:cNvSpPr txBox="1">
            <a:spLocks noGrp="1"/>
          </p:cNvSpPr>
          <p:nvPr>
            <p:ph type="body" idx="1"/>
          </p:nvPr>
        </p:nvSpPr>
        <p:spPr>
          <a:xfrm>
            <a:off x="626211" y="1619496"/>
            <a:ext cx="4096200" cy="3334800"/>
          </a:xfrm>
          <a:prstGeom prst="rect">
            <a:avLst/>
          </a:prstGeom>
        </p:spPr>
        <p:txBody>
          <a:bodyPr spcFirstLastPara="1" wrap="square" lIns="91425" tIns="91425" rIns="91425" bIns="91425" anchor="t" anchorCtr="0">
            <a:noAutofit/>
          </a:bodyPr>
          <a:lstStyle/>
          <a:p>
            <a:pPr marL="0" lvl="0" indent="0">
              <a:buNone/>
            </a:pPr>
            <a:r>
              <a:rPr lang="en-US" sz="1800" b="1" dirty="0"/>
              <a:t>Link loss ratio measurement</a:t>
            </a:r>
          </a:p>
          <a:p>
            <a:pPr lvl="0" indent="-342900">
              <a:buSzPts val="1800"/>
            </a:pPr>
            <a:r>
              <a:rPr lang="en-US" sz="1800" dirty="0"/>
              <a:t>A wireless link is usually characterized by its loss ratio</a:t>
            </a:r>
          </a:p>
          <a:p>
            <a:pPr indent="-342900">
              <a:buSzPts val="1800"/>
            </a:pPr>
            <a:r>
              <a:rPr lang="en-US" altLang="zh-CN" sz="1800" dirty="0"/>
              <a:t> Existing works usually infer the link loss ratio based on network tomography approaches which target at static or slowly changing routing paths and are not suitable for dynamic wireless networks</a:t>
            </a:r>
            <a:endParaRPr lang="zh-CN" altLang="en-US" sz="1800" dirty="0"/>
          </a:p>
          <a:p>
            <a:pPr lvl="0" indent="-342900">
              <a:buSzPts val="1800"/>
            </a:pPr>
            <a:endParaRPr lang="en-US" sz="1800" dirty="0"/>
          </a:p>
        </p:txBody>
      </p:sp>
      <p:sp>
        <p:nvSpPr>
          <p:cNvPr id="5" name="文本占位符 4">
            <a:extLst>
              <a:ext uri="{FF2B5EF4-FFF2-40B4-BE49-F238E27FC236}">
                <a16:creationId xmlns:a16="http://schemas.microsoft.com/office/drawing/2014/main" id="{45FBAB1D-6030-4304-8B3E-C20C4DB8AFD8}"/>
              </a:ext>
            </a:extLst>
          </p:cNvPr>
          <p:cNvSpPr>
            <a:spLocks noGrp="1"/>
          </p:cNvSpPr>
          <p:nvPr>
            <p:ph type="body" idx="1"/>
          </p:nvPr>
        </p:nvSpPr>
        <p:spPr>
          <a:xfrm>
            <a:off x="5494369" y="2514072"/>
            <a:ext cx="3023420" cy="1084654"/>
          </a:xfrm>
        </p:spPr>
        <p:txBody>
          <a:bodyPr/>
          <a:lstStyle/>
          <a:p>
            <a:r>
              <a:rPr lang="en-US" altLang="zh-CN" dirty="0" err="1"/>
              <a:t>NetVision</a:t>
            </a:r>
            <a:r>
              <a:rPr lang="en-US" altLang="zh-CN" dirty="0"/>
              <a:t> can measure the link loss ratio accurately based on the actual packet transmissions even in poor network condition</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676350" y="864125"/>
            <a:ext cx="7688700" cy="863100"/>
          </a:xfrm>
          <a:prstGeom prst="rect">
            <a:avLst/>
          </a:prstGeom>
        </p:spPr>
        <p:txBody>
          <a:bodyPr spcFirstLastPara="1" wrap="square" lIns="91425" tIns="91425" rIns="91425" bIns="91425" anchor="t" anchorCtr="0">
            <a:noAutofit/>
          </a:bodyPr>
          <a:lstStyle/>
          <a:p>
            <a:pPr lvl="0"/>
            <a:r>
              <a:rPr lang="en-US" altLang="zh-CN" sz="3600" dirty="0"/>
              <a:t>Measurement Applications</a:t>
            </a:r>
            <a:endParaRPr sz="3600" dirty="0"/>
          </a:p>
        </p:txBody>
      </p:sp>
      <p:sp>
        <p:nvSpPr>
          <p:cNvPr id="284" name="Shape 284"/>
          <p:cNvSpPr txBox="1">
            <a:spLocks noGrp="1"/>
          </p:cNvSpPr>
          <p:nvPr>
            <p:ph type="body" idx="1"/>
          </p:nvPr>
        </p:nvSpPr>
        <p:spPr>
          <a:xfrm>
            <a:off x="562800" y="1791025"/>
            <a:ext cx="7209300" cy="2721981"/>
          </a:xfrm>
          <a:prstGeom prst="rect">
            <a:avLst/>
          </a:prstGeom>
        </p:spPr>
        <p:txBody>
          <a:bodyPr spcFirstLastPara="1" wrap="square" lIns="91425" tIns="91425" rIns="91425" bIns="91425" anchor="t" anchorCtr="0">
            <a:noAutofit/>
          </a:bodyPr>
          <a:lstStyle/>
          <a:p>
            <a:pPr marL="0" lvl="0" indent="0">
              <a:buNone/>
            </a:pPr>
            <a:r>
              <a:rPr lang="en-US" sz="1800" b="1" dirty="0"/>
              <a:t>Packet loss localization</a:t>
            </a:r>
          </a:p>
          <a:p>
            <a:pPr lvl="0" indent="-342900">
              <a:buSzPts val="1800"/>
            </a:pPr>
            <a:r>
              <a:rPr lang="en-US" sz="1800" dirty="0"/>
              <a:t>Using </a:t>
            </a:r>
            <a:r>
              <a:rPr lang="en-US" sz="1800" dirty="0" err="1"/>
              <a:t>NetVision</a:t>
            </a:r>
            <a:r>
              <a:rPr lang="en-US" sz="1800" dirty="0"/>
              <a:t>, we can observe the packet transmissions from multiple vantage points in the network and reconstruct the trajectory of each packet.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5" name="图片 4">
            <a:extLst>
              <a:ext uri="{FF2B5EF4-FFF2-40B4-BE49-F238E27FC236}">
                <a16:creationId xmlns:a16="http://schemas.microsoft.com/office/drawing/2014/main" id="{4F35C4EC-C81A-410C-9728-0BC451127D6F}"/>
              </a:ext>
            </a:extLst>
          </p:cNvPr>
          <p:cNvPicPr>
            <a:picLocks noChangeAspect="1"/>
          </p:cNvPicPr>
          <p:nvPr/>
        </p:nvPicPr>
        <p:blipFill>
          <a:blip r:embed="rId3"/>
          <a:stretch>
            <a:fillRect/>
          </a:stretch>
        </p:blipFill>
        <p:spPr>
          <a:xfrm>
            <a:off x="1676707" y="1207217"/>
            <a:ext cx="6115050" cy="2419350"/>
          </a:xfrm>
          <a:prstGeom prst="rect">
            <a:avLst/>
          </a:prstGeom>
        </p:spPr>
      </p:pic>
    </p:spTree>
    <p:extLst>
      <p:ext uri="{BB962C8B-B14F-4D97-AF65-F5344CB8AC3E}">
        <p14:creationId xmlns:p14="http://schemas.microsoft.com/office/powerpoint/2010/main" val="97336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667344" y="756468"/>
            <a:ext cx="4128772" cy="91747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4400" dirty="0"/>
              <a:t>Evaluation </a:t>
            </a:r>
            <a:endParaRPr sz="4400" dirty="0"/>
          </a:p>
        </p:txBody>
      </p:sp>
      <p:pic>
        <p:nvPicPr>
          <p:cNvPr id="4" name="图片 3">
            <a:extLst>
              <a:ext uri="{FF2B5EF4-FFF2-40B4-BE49-F238E27FC236}">
                <a16:creationId xmlns:a16="http://schemas.microsoft.com/office/drawing/2014/main" id="{966827C8-1A24-4C25-8D86-0961CB91BA0F}"/>
              </a:ext>
            </a:extLst>
          </p:cNvPr>
          <p:cNvPicPr>
            <a:picLocks noChangeAspect="1"/>
          </p:cNvPicPr>
          <p:nvPr/>
        </p:nvPicPr>
        <p:blipFill rotWithShape="1">
          <a:blip r:embed="rId3"/>
          <a:srcRect l="5220" t="6460" r="8552" b="3780"/>
          <a:stretch/>
        </p:blipFill>
        <p:spPr>
          <a:xfrm>
            <a:off x="3207774" y="1519083"/>
            <a:ext cx="5486400" cy="3325762"/>
          </a:xfrm>
          <a:prstGeom prst="rect">
            <a:avLst/>
          </a:prstGeom>
        </p:spPr>
      </p:pic>
      <p:sp>
        <p:nvSpPr>
          <p:cNvPr id="5" name="Shape 290">
            <a:extLst>
              <a:ext uri="{FF2B5EF4-FFF2-40B4-BE49-F238E27FC236}">
                <a16:creationId xmlns:a16="http://schemas.microsoft.com/office/drawing/2014/main" id="{7EF0FE7B-BC22-4EBA-95F7-7BEA37689350}"/>
              </a:ext>
            </a:extLst>
          </p:cNvPr>
          <p:cNvSpPr txBox="1">
            <a:spLocks noGrp="1"/>
          </p:cNvSpPr>
          <p:nvPr>
            <p:ph type="body" idx="1"/>
          </p:nvPr>
        </p:nvSpPr>
        <p:spPr>
          <a:xfrm>
            <a:off x="214386" y="2206726"/>
            <a:ext cx="3517344" cy="1950476"/>
          </a:xfrm>
          <a:prstGeom prst="rect">
            <a:avLst/>
          </a:prstGeom>
        </p:spPr>
        <p:txBody>
          <a:bodyPr spcFirstLastPara="1" wrap="square" lIns="91425" tIns="91425" rIns="91425" bIns="91425" anchor="t" anchorCtr="0">
            <a:noAutofit/>
          </a:bodyPr>
          <a:lstStyle/>
          <a:p>
            <a:pPr lvl="0" indent="-342900">
              <a:spcBef>
                <a:spcPts val="1600"/>
              </a:spcBef>
              <a:buSzPts val="1800"/>
            </a:pPr>
            <a:r>
              <a:rPr lang="en-US" sz="1800" dirty="0"/>
              <a:t> simulated 225-node network</a:t>
            </a:r>
            <a:endParaRPr sz="1800" dirty="0"/>
          </a:p>
          <a:p>
            <a:pPr lvl="0" indent="-342900">
              <a:buSzPts val="1800"/>
            </a:pPr>
            <a:r>
              <a:rPr lang="en-US" sz="1800" dirty="0"/>
              <a:t>compare the measurement accuracy in terms of RMSE</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 name="图片 2">
            <a:extLst>
              <a:ext uri="{FF2B5EF4-FFF2-40B4-BE49-F238E27FC236}">
                <a16:creationId xmlns:a16="http://schemas.microsoft.com/office/drawing/2014/main" id="{B2009AAB-E5B3-4B92-9E30-5955E2B3AC7A}"/>
              </a:ext>
            </a:extLst>
          </p:cNvPr>
          <p:cNvPicPr>
            <a:picLocks noChangeAspect="1"/>
          </p:cNvPicPr>
          <p:nvPr/>
        </p:nvPicPr>
        <p:blipFill>
          <a:blip r:embed="rId3"/>
          <a:stretch>
            <a:fillRect/>
          </a:stretch>
        </p:blipFill>
        <p:spPr>
          <a:xfrm>
            <a:off x="1436585" y="991522"/>
            <a:ext cx="6772275" cy="3676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13978" y="760397"/>
            <a:ext cx="7688400" cy="781468"/>
          </a:xfrm>
          <a:prstGeom prst="rect">
            <a:avLst/>
          </a:prstGeom>
        </p:spPr>
        <p:txBody>
          <a:bodyPr spcFirstLastPara="1" wrap="square" lIns="91425" tIns="91425" rIns="91425" bIns="91425" anchor="t" anchorCtr="0">
            <a:noAutofit/>
          </a:bodyPr>
          <a:lstStyle/>
          <a:p>
            <a:pPr lvl="0"/>
            <a:r>
              <a:rPr lang="en-US" altLang="zh-CN" sz="3600" dirty="0" err="1"/>
              <a:t>Multihop</a:t>
            </a:r>
            <a:r>
              <a:rPr lang="en-US" altLang="zh-CN" sz="3600" dirty="0"/>
              <a:t>  Networking</a:t>
            </a:r>
            <a:endParaRPr sz="3600" dirty="0"/>
          </a:p>
        </p:txBody>
      </p:sp>
      <p:sp>
        <p:nvSpPr>
          <p:cNvPr id="100" name="Shape 100"/>
          <p:cNvSpPr txBox="1">
            <a:spLocks noGrp="1"/>
          </p:cNvSpPr>
          <p:nvPr>
            <p:ph type="body" idx="2"/>
          </p:nvPr>
        </p:nvSpPr>
        <p:spPr>
          <a:xfrm>
            <a:off x="2559079" y="4383103"/>
            <a:ext cx="3893105" cy="710872"/>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US" sz="2000" dirty="0"/>
              <a:t> </a:t>
            </a:r>
            <a:r>
              <a:rPr lang="en-US" sz="2000" dirty="0" err="1"/>
              <a:t>Multihop</a:t>
            </a:r>
            <a:r>
              <a:rPr lang="en-US" sz="2000" dirty="0"/>
              <a:t>  V.S.  </a:t>
            </a:r>
            <a:r>
              <a:rPr lang="en-US" sz="2000" dirty="0" err="1"/>
              <a:t>Singlehop</a:t>
            </a:r>
            <a:r>
              <a:rPr lang="en" sz="2000" dirty="0"/>
              <a:t> </a:t>
            </a:r>
            <a:endParaRPr sz="2000" dirty="0"/>
          </a:p>
        </p:txBody>
      </p:sp>
      <p:pic>
        <p:nvPicPr>
          <p:cNvPr id="6" name="图片 5">
            <a:extLst>
              <a:ext uri="{FF2B5EF4-FFF2-40B4-BE49-F238E27FC236}">
                <a16:creationId xmlns:a16="http://schemas.microsoft.com/office/drawing/2014/main" id="{C6434DBE-391E-4683-9159-687AD0418A38}"/>
              </a:ext>
            </a:extLst>
          </p:cNvPr>
          <p:cNvPicPr>
            <a:picLocks noChangeAspect="1"/>
          </p:cNvPicPr>
          <p:nvPr/>
        </p:nvPicPr>
        <p:blipFill rotWithShape="1">
          <a:blip r:embed="rId3"/>
          <a:srcRect t="5203" b="14005"/>
          <a:stretch/>
        </p:blipFill>
        <p:spPr>
          <a:xfrm>
            <a:off x="1430594" y="1708969"/>
            <a:ext cx="6372286" cy="2604236"/>
          </a:xfrm>
          <a:prstGeom prst="rect">
            <a:avLst/>
          </a:prstGeom>
        </p:spPr>
      </p:pic>
    </p:spTree>
    <p:extLst>
      <p:ext uri="{BB962C8B-B14F-4D97-AF65-F5344CB8AC3E}">
        <p14:creationId xmlns:p14="http://schemas.microsoft.com/office/powerpoint/2010/main" val="366482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267A6F33-EC0F-4627-98AE-E0B4DD20098B}"/>
              </a:ext>
            </a:extLst>
          </p:cNvPr>
          <p:cNvSpPr>
            <a:spLocks noGrp="1"/>
          </p:cNvSpPr>
          <p:nvPr>
            <p:ph type="body" idx="1"/>
          </p:nvPr>
        </p:nvSpPr>
        <p:spPr>
          <a:xfrm>
            <a:off x="729450" y="3866919"/>
            <a:ext cx="7688700" cy="473055"/>
          </a:xfrm>
        </p:spPr>
        <p:txBody>
          <a:bodyPr/>
          <a:lstStyle/>
          <a:p>
            <a:r>
              <a:rPr lang="en-US" altLang="zh-CN" dirty="0"/>
              <a:t>Using </a:t>
            </a:r>
            <a:r>
              <a:rPr lang="en-US" altLang="zh-CN" dirty="0" err="1"/>
              <a:t>Netvision</a:t>
            </a:r>
            <a:r>
              <a:rPr lang="en-US" altLang="zh-CN" dirty="0"/>
              <a:t> to compare different </a:t>
            </a:r>
            <a:r>
              <a:rPr lang="en-US" altLang="zh-CN" dirty="0" err="1"/>
              <a:t>multihops</a:t>
            </a:r>
            <a:r>
              <a:rPr lang="en-US" altLang="zh-CN" dirty="0"/>
              <a:t> protocol</a:t>
            </a:r>
            <a:endParaRPr lang="zh-CN" altLang="en-US" dirty="0"/>
          </a:p>
        </p:txBody>
      </p:sp>
      <p:pic>
        <p:nvPicPr>
          <p:cNvPr id="5" name="图片 4">
            <a:extLst>
              <a:ext uri="{FF2B5EF4-FFF2-40B4-BE49-F238E27FC236}">
                <a16:creationId xmlns:a16="http://schemas.microsoft.com/office/drawing/2014/main" id="{D0B4945E-D624-487A-BDEB-B2C48296EF56}"/>
              </a:ext>
            </a:extLst>
          </p:cNvPr>
          <p:cNvPicPr>
            <a:picLocks noChangeAspect="1"/>
          </p:cNvPicPr>
          <p:nvPr/>
        </p:nvPicPr>
        <p:blipFill>
          <a:blip r:embed="rId2"/>
          <a:stretch>
            <a:fillRect/>
          </a:stretch>
        </p:blipFill>
        <p:spPr>
          <a:xfrm>
            <a:off x="2264023" y="959271"/>
            <a:ext cx="4924425" cy="2762250"/>
          </a:xfrm>
          <a:prstGeom prst="rect">
            <a:avLst/>
          </a:prstGeom>
        </p:spPr>
      </p:pic>
    </p:spTree>
    <p:extLst>
      <p:ext uri="{BB962C8B-B14F-4D97-AF65-F5344CB8AC3E}">
        <p14:creationId xmlns:p14="http://schemas.microsoft.com/office/powerpoint/2010/main" val="3974442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BE273E-29D5-43C4-A944-D64E0B122871}"/>
              </a:ext>
            </a:extLst>
          </p:cNvPr>
          <p:cNvSpPr>
            <a:spLocks noGrp="1"/>
          </p:cNvSpPr>
          <p:nvPr>
            <p:ph type="title"/>
          </p:nvPr>
        </p:nvSpPr>
        <p:spPr>
          <a:xfrm>
            <a:off x="727649" y="4194052"/>
            <a:ext cx="7688700" cy="535200"/>
          </a:xfrm>
        </p:spPr>
        <p:txBody>
          <a:bodyPr/>
          <a:lstStyle/>
          <a:p>
            <a:endParaRPr lang="zh-CN" altLang="en-US" dirty="0"/>
          </a:p>
        </p:txBody>
      </p:sp>
      <p:pic>
        <p:nvPicPr>
          <p:cNvPr id="5" name="图片 4">
            <a:extLst>
              <a:ext uri="{FF2B5EF4-FFF2-40B4-BE49-F238E27FC236}">
                <a16:creationId xmlns:a16="http://schemas.microsoft.com/office/drawing/2014/main" id="{ADE99DFA-1FBC-49D1-A3D7-2F0EC3D0AED2}"/>
              </a:ext>
            </a:extLst>
          </p:cNvPr>
          <p:cNvPicPr>
            <a:picLocks noChangeAspect="1"/>
          </p:cNvPicPr>
          <p:nvPr/>
        </p:nvPicPr>
        <p:blipFill>
          <a:blip r:embed="rId2"/>
          <a:stretch>
            <a:fillRect/>
          </a:stretch>
        </p:blipFill>
        <p:spPr>
          <a:xfrm>
            <a:off x="2062162" y="1204912"/>
            <a:ext cx="5334154" cy="2904938"/>
          </a:xfrm>
          <a:prstGeom prst="rect">
            <a:avLst/>
          </a:prstGeom>
        </p:spPr>
      </p:pic>
    </p:spTree>
    <p:extLst>
      <p:ext uri="{BB962C8B-B14F-4D97-AF65-F5344CB8AC3E}">
        <p14:creationId xmlns:p14="http://schemas.microsoft.com/office/powerpoint/2010/main" val="4215437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685796" y="895601"/>
            <a:ext cx="3582300" cy="638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t>Conclusion</a:t>
            </a:r>
            <a:endParaRPr sz="4400" dirty="0"/>
          </a:p>
        </p:txBody>
      </p:sp>
      <p:sp>
        <p:nvSpPr>
          <p:cNvPr id="3" name="文本占位符 2">
            <a:extLst>
              <a:ext uri="{FF2B5EF4-FFF2-40B4-BE49-F238E27FC236}">
                <a16:creationId xmlns:a16="http://schemas.microsoft.com/office/drawing/2014/main" id="{BC8B37F4-47CB-4BEE-BEB3-D761C1CA0D43}"/>
              </a:ext>
            </a:extLst>
          </p:cNvPr>
          <p:cNvSpPr>
            <a:spLocks noGrp="1"/>
          </p:cNvSpPr>
          <p:nvPr>
            <p:ph type="body" idx="1"/>
          </p:nvPr>
        </p:nvSpPr>
        <p:spPr>
          <a:xfrm>
            <a:off x="641986" y="1852654"/>
            <a:ext cx="7688700" cy="3013544"/>
          </a:xfrm>
        </p:spPr>
        <p:txBody>
          <a:bodyPr/>
          <a:lstStyle/>
          <a:p>
            <a:r>
              <a:rPr lang="en-US" altLang="zh-CN" sz="1600" dirty="0"/>
              <a:t> First to formally consider the sniffer deployment problem in </a:t>
            </a:r>
            <a:r>
              <a:rPr lang="en-US" altLang="zh-CN" sz="1600" dirty="0" err="1"/>
              <a:t>multihop</a:t>
            </a:r>
            <a:r>
              <a:rPr lang="en-US" altLang="zh-CN" sz="1600" dirty="0"/>
              <a:t> wireless networks with lossy and correlated links. </a:t>
            </a:r>
          </a:p>
          <a:p>
            <a:r>
              <a:rPr lang="en-US" altLang="zh-CN" sz="1600" dirty="0"/>
              <a:t>Quantify the measurement quality using a metric called packet capture ratio. Based on this metric, we formulate the sniffer deployment problem as an optimization problem and propose efficient heuristic algorithms to address it.</a:t>
            </a:r>
          </a:p>
          <a:p>
            <a:r>
              <a:rPr lang="en-US" altLang="zh-CN" sz="1600" dirty="0"/>
              <a:t>Designing and implementing </a:t>
            </a:r>
            <a:r>
              <a:rPr lang="en-US" altLang="zh-CN" sz="1600" dirty="0" err="1"/>
              <a:t>NetVision</a:t>
            </a:r>
            <a:r>
              <a:rPr lang="en-US" altLang="zh-CN" sz="1600" dirty="0"/>
              <a:t>,  a practical net-work measurement system in </a:t>
            </a:r>
            <a:r>
              <a:rPr lang="en-US" altLang="zh-CN" sz="1600" dirty="0" err="1"/>
              <a:t>TinyOS</a:t>
            </a:r>
            <a:r>
              <a:rPr lang="en-US" altLang="zh-CN" sz="1600" dirty="0"/>
              <a:t>/</a:t>
            </a:r>
            <a:r>
              <a:rPr lang="en-US" altLang="zh-CN" sz="1600" dirty="0" err="1"/>
              <a:t>TelosB</a:t>
            </a:r>
            <a:r>
              <a:rPr lang="en-US" altLang="zh-CN" sz="1600" dirty="0"/>
              <a:t>  platform. </a:t>
            </a:r>
            <a:r>
              <a:rPr lang="en-US" altLang="zh-CN" sz="1600" dirty="0" err="1"/>
              <a:t>NetVision</a:t>
            </a:r>
            <a:r>
              <a:rPr lang="en-US" altLang="zh-CN" sz="1600" dirty="0"/>
              <a:t> exposes a set of APIs to facilitate a </a:t>
            </a:r>
            <a:r>
              <a:rPr lang="en-US" altLang="zh-CN" sz="1600" dirty="0" err="1"/>
              <a:t>varietyof</a:t>
            </a:r>
            <a:r>
              <a:rPr lang="en-US" altLang="zh-CN" sz="1600" dirty="0"/>
              <a:t> measurement tasks. Applying </a:t>
            </a:r>
            <a:r>
              <a:rPr lang="en-US" altLang="zh-CN" sz="1600" dirty="0" err="1"/>
              <a:t>NetVision</a:t>
            </a:r>
            <a:r>
              <a:rPr lang="en-US" altLang="zh-CN" sz="1600" dirty="0"/>
              <a:t> in three case studies demonstrates its benefits over existing in-</a:t>
            </a:r>
            <a:r>
              <a:rPr lang="en-US" altLang="zh-CN" sz="1600" dirty="0" err="1"/>
              <a:t>bandmeasurement</a:t>
            </a:r>
            <a:r>
              <a:rPr lang="en-US" altLang="zh-CN" sz="1600" dirty="0"/>
              <a:t> approaches.</a:t>
            </a:r>
            <a:endParaRPr lang="zh-CN"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E10F8-571E-4271-91A3-E0FEF0788150}"/>
              </a:ext>
            </a:extLst>
          </p:cNvPr>
          <p:cNvSpPr>
            <a:spLocks noGrp="1"/>
          </p:cNvSpPr>
          <p:nvPr>
            <p:ph type="title"/>
          </p:nvPr>
        </p:nvSpPr>
        <p:spPr>
          <a:xfrm>
            <a:off x="441316" y="1893486"/>
            <a:ext cx="3902084" cy="1025873"/>
          </a:xfrm>
        </p:spPr>
        <p:txBody>
          <a:bodyPr/>
          <a:lstStyle/>
          <a:p>
            <a:r>
              <a:rPr lang="en-US" altLang="zh-CN" sz="4400" dirty="0"/>
              <a:t>Related Work</a:t>
            </a:r>
            <a:endParaRPr lang="zh-CN" altLang="en-US" sz="4400" dirty="0"/>
          </a:p>
        </p:txBody>
      </p:sp>
      <p:sp>
        <p:nvSpPr>
          <p:cNvPr id="3" name="副标题 2">
            <a:extLst>
              <a:ext uri="{FF2B5EF4-FFF2-40B4-BE49-F238E27FC236}">
                <a16:creationId xmlns:a16="http://schemas.microsoft.com/office/drawing/2014/main" id="{510D1F82-7DAB-47F0-B843-C9AF54DA6BDD}"/>
              </a:ext>
            </a:extLst>
          </p:cNvPr>
          <p:cNvSpPr>
            <a:spLocks noGrp="1"/>
          </p:cNvSpPr>
          <p:nvPr>
            <p:ph type="subTitle" idx="1"/>
          </p:nvPr>
        </p:nvSpPr>
        <p:spPr>
          <a:xfrm>
            <a:off x="1147195" y="3124653"/>
            <a:ext cx="2490325" cy="759000"/>
          </a:xfrm>
        </p:spPr>
        <p:txBody>
          <a:bodyPr/>
          <a:lstStyle/>
          <a:p>
            <a:r>
              <a:rPr lang="en-US" altLang="zh-CN" sz="3200" dirty="0" err="1"/>
              <a:t>Multihop</a:t>
            </a:r>
            <a:endParaRPr lang="zh-CN" altLang="en-US" sz="3200" dirty="0"/>
          </a:p>
        </p:txBody>
      </p:sp>
      <p:sp>
        <p:nvSpPr>
          <p:cNvPr id="4" name="文本占位符 3">
            <a:extLst>
              <a:ext uri="{FF2B5EF4-FFF2-40B4-BE49-F238E27FC236}">
                <a16:creationId xmlns:a16="http://schemas.microsoft.com/office/drawing/2014/main" id="{290AF482-2B6D-4DB2-A75F-FB57AC6F52CC}"/>
              </a:ext>
            </a:extLst>
          </p:cNvPr>
          <p:cNvSpPr>
            <a:spLocks noGrp="1"/>
          </p:cNvSpPr>
          <p:nvPr>
            <p:ph type="body" idx="2"/>
          </p:nvPr>
        </p:nvSpPr>
        <p:spPr>
          <a:xfrm>
            <a:off x="4450080" y="664662"/>
            <a:ext cx="4517725" cy="3963340"/>
          </a:xfrm>
        </p:spPr>
        <p:txBody>
          <a:bodyPr/>
          <a:lstStyle/>
          <a:p>
            <a:r>
              <a:rPr lang="en-US" altLang="zh-CN" sz="1800" dirty="0"/>
              <a:t>IETF </a:t>
            </a:r>
            <a:r>
              <a:rPr lang="en-US" altLang="zh-CN" sz="1800" dirty="0" err="1"/>
              <a:t>RoLL</a:t>
            </a:r>
            <a:r>
              <a:rPr lang="en-US" altLang="zh-CN" sz="1800" dirty="0"/>
              <a:t> proposed </a:t>
            </a:r>
            <a:r>
              <a:rPr lang="en-US" altLang="zh-CN" sz="1800" b="1" dirty="0"/>
              <a:t>RPL</a:t>
            </a:r>
            <a:r>
              <a:rPr lang="en-US" altLang="zh-CN" sz="1800" dirty="0"/>
              <a:t> - </a:t>
            </a:r>
            <a:r>
              <a:rPr lang="en-US" altLang="zh-CN" sz="1800" dirty="0" err="1"/>
              <a:t>multihop</a:t>
            </a:r>
            <a:r>
              <a:rPr lang="en-US" altLang="zh-CN" sz="1800" dirty="0"/>
              <a:t> routing protocol built on IPv6 for low-power and lossy networks.</a:t>
            </a:r>
          </a:p>
          <a:p>
            <a:pPr marL="146050" indent="0">
              <a:buNone/>
            </a:pPr>
            <a:endParaRPr lang="en-US" altLang="zh-CN" sz="1800" dirty="0"/>
          </a:p>
          <a:p>
            <a:r>
              <a:rPr lang="en-US" altLang="zh-CN" sz="1800" b="1" dirty="0" err="1"/>
              <a:t>WirelessHART</a:t>
            </a:r>
            <a:r>
              <a:rPr lang="en-US" altLang="zh-CN" sz="1800" dirty="0"/>
              <a:t> -</a:t>
            </a:r>
            <a:r>
              <a:rPr lang="en-US" altLang="zh-CN" sz="1800" dirty="0" err="1"/>
              <a:t>multihop</a:t>
            </a:r>
            <a:r>
              <a:rPr lang="en-US" altLang="zh-CN" sz="1800" dirty="0"/>
              <a:t> routing protocol with real-time and high-reliability guarantees.</a:t>
            </a:r>
          </a:p>
          <a:p>
            <a:pPr marL="146050" indent="0">
              <a:buNone/>
            </a:pPr>
            <a:endParaRPr lang="en-US" altLang="zh-CN" sz="1800" dirty="0"/>
          </a:p>
          <a:p>
            <a:r>
              <a:rPr lang="en-US" altLang="zh-CN" sz="1800" dirty="0"/>
              <a:t> Bluetooth SIG released </a:t>
            </a:r>
            <a:r>
              <a:rPr lang="en-US" altLang="zh-CN" sz="1800" b="1" dirty="0"/>
              <a:t>Bluetooth 5.0 </a:t>
            </a:r>
            <a:r>
              <a:rPr lang="en-US" altLang="zh-CN" sz="1800" dirty="0"/>
              <a:t>with </a:t>
            </a:r>
            <a:r>
              <a:rPr lang="en-US" altLang="zh-CN" sz="1800" dirty="0" err="1"/>
              <a:t>multihop</a:t>
            </a:r>
            <a:r>
              <a:rPr lang="en-US" altLang="zh-CN" sz="1800" dirty="0"/>
              <a:t> mesh networking capabilities.</a:t>
            </a:r>
          </a:p>
        </p:txBody>
      </p:sp>
    </p:spTree>
    <p:extLst>
      <p:ext uri="{BB962C8B-B14F-4D97-AF65-F5344CB8AC3E}">
        <p14:creationId xmlns:p14="http://schemas.microsoft.com/office/powerpoint/2010/main" val="323484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794855" y="778608"/>
            <a:ext cx="5169545" cy="85108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4400" dirty="0"/>
              <a:t>Measurements</a:t>
            </a:r>
            <a:endParaRPr sz="4400" dirty="0"/>
          </a:p>
        </p:txBody>
      </p:sp>
      <p:sp>
        <p:nvSpPr>
          <p:cNvPr id="5" name="文本占位符 4">
            <a:extLst>
              <a:ext uri="{FF2B5EF4-FFF2-40B4-BE49-F238E27FC236}">
                <a16:creationId xmlns:a16="http://schemas.microsoft.com/office/drawing/2014/main" id="{25A9EFAA-6A74-4325-A384-87A6AF5AB49F}"/>
              </a:ext>
            </a:extLst>
          </p:cNvPr>
          <p:cNvSpPr>
            <a:spLocks noGrp="1"/>
          </p:cNvSpPr>
          <p:nvPr>
            <p:ph type="body" idx="2"/>
          </p:nvPr>
        </p:nvSpPr>
        <p:spPr>
          <a:xfrm>
            <a:off x="397219" y="1834032"/>
            <a:ext cx="8349561" cy="2875128"/>
          </a:xfrm>
        </p:spPr>
        <p:txBody>
          <a:bodyPr/>
          <a:lstStyle/>
          <a:p>
            <a:r>
              <a:rPr lang="en-US" altLang="zh-CN" sz="2000" b="1" i="1" dirty="0"/>
              <a:t>In-band measurement </a:t>
            </a:r>
            <a:r>
              <a:rPr lang="en-US" altLang="zh-CN" sz="2000" dirty="0"/>
              <a:t>- collect the measurement data on the same communication channel for data packets,  in-band approaches are vulnerable to possible packet losses.</a:t>
            </a:r>
          </a:p>
          <a:p>
            <a:endParaRPr lang="en-US" altLang="zh-CN" sz="2000" dirty="0"/>
          </a:p>
          <a:p>
            <a:r>
              <a:rPr lang="en-US" altLang="zh-CN" sz="2000" b="1" i="1" dirty="0"/>
              <a:t>Out-of-band measurement - </a:t>
            </a:r>
            <a:r>
              <a:rPr lang="en-US" altLang="zh-CN" sz="2000" dirty="0"/>
              <a:t>use external </a:t>
            </a:r>
            <a:r>
              <a:rPr lang="en-US" altLang="zh-CN" sz="2000" b="1" dirty="0"/>
              <a:t>sniffers</a:t>
            </a:r>
            <a:r>
              <a:rPr lang="en-US" altLang="zh-CN" sz="2000" dirty="0"/>
              <a:t> to monitor the network traffic passively. Compared with in-band approaches, they can provide more detailed information about the network</a:t>
            </a:r>
            <a:endParaRPr lang="zh-CN" altLang="en-US" sz="2000" dirty="0"/>
          </a:p>
          <a:p>
            <a:endParaRPr lang="zh-CN"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572680" y="776150"/>
            <a:ext cx="7688400" cy="86977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4000" dirty="0"/>
              <a:t>Out-of-band Measurement</a:t>
            </a:r>
            <a:endParaRPr sz="4000" dirty="0"/>
          </a:p>
        </p:txBody>
      </p:sp>
      <p:sp>
        <p:nvSpPr>
          <p:cNvPr id="3" name="文本占位符 2">
            <a:extLst>
              <a:ext uri="{FF2B5EF4-FFF2-40B4-BE49-F238E27FC236}">
                <a16:creationId xmlns:a16="http://schemas.microsoft.com/office/drawing/2014/main" id="{DD260E85-7949-40AA-B7C5-AE3622882871}"/>
              </a:ext>
            </a:extLst>
          </p:cNvPr>
          <p:cNvSpPr>
            <a:spLocks noGrp="1"/>
          </p:cNvSpPr>
          <p:nvPr>
            <p:ph type="body" idx="1"/>
          </p:nvPr>
        </p:nvSpPr>
        <p:spPr>
          <a:xfrm>
            <a:off x="531540" y="1909011"/>
            <a:ext cx="7943760" cy="2967789"/>
          </a:xfrm>
        </p:spPr>
        <p:txBody>
          <a:bodyPr/>
          <a:lstStyle/>
          <a:p>
            <a:r>
              <a:rPr lang="en-US" altLang="zh-CN" sz="1800" dirty="0"/>
              <a:t> Packet Capture Ratio(</a:t>
            </a:r>
            <a:r>
              <a:rPr lang="en-US" altLang="zh-CN" sz="1800" b="1" dirty="0"/>
              <a:t>PCR</a:t>
            </a:r>
            <a:r>
              <a:rPr lang="en-US" altLang="zh-CN" sz="1800" dirty="0"/>
              <a:t>) for each node : the ratio of packets captured (received) by the sniffers among all packets transmitted.</a:t>
            </a:r>
          </a:p>
          <a:p>
            <a:endParaRPr lang="en-US" altLang="zh-CN" sz="1800" dirty="0"/>
          </a:p>
          <a:p>
            <a:r>
              <a:rPr lang="en-US" altLang="zh-CN" sz="1800" dirty="0"/>
              <a:t>Packet capture ratio  directly relates to measurement quality.</a:t>
            </a:r>
          </a:p>
          <a:p>
            <a:endParaRPr lang="en-US" altLang="zh-CN" sz="1800" dirty="0"/>
          </a:p>
          <a:p>
            <a:r>
              <a:rPr lang="en-US" altLang="zh-CN" sz="1800" dirty="0"/>
              <a:t> There is always a tradeoff between the number of </a:t>
            </a:r>
            <a:r>
              <a:rPr lang="en-US" altLang="zh-CN" sz="1800" b="1" dirty="0"/>
              <a:t>deployed sniffers </a:t>
            </a:r>
            <a:r>
              <a:rPr lang="en-US" altLang="zh-CN" sz="1800" dirty="0"/>
              <a:t>(deployment cost) and the </a:t>
            </a:r>
            <a:r>
              <a:rPr lang="en-US" altLang="zh-CN" sz="1800" b="1" dirty="0"/>
              <a:t>packet capture ratio </a:t>
            </a:r>
            <a:r>
              <a:rPr lang="en-US" altLang="zh-CN" sz="1800" dirty="0"/>
              <a:t>(measurement quality)</a:t>
            </a:r>
            <a:endParaRPr lang="zh-CN" altLang="en-US" sz="1800" dirty="0"/>
          </a:p>
          <a:p>
            <a:endParaRPr lang="zh-CN" altLang="en-US" sz="1800" dirty="0"/>
          </a:p>
        </p:txBody>
      </p:sp>
    </p:spTree>
    <p:extLst>
      <p:ext uri="{BB962C8B-B14F-4D97-AF65-F5344CB8AC3E}">
        <p14:creationId xmlns:p14="http://schemas.microsoft.com/office/powerpoint/2010/main" val="360021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E10F8-571E-4271-91A3-E0FEF0788150}"/>
              </a:ext>
            </a:extLst>
          </p:cNvPr>
          <p:cNvSpPr>
            <a:spLocks noGrp="1"/>
          </p:cNvSpPr>
          <p:nvPr>
            <p:ph type="title"/>
          </p:nvPr>
        </p:nvSpPr>
        <p:spPr>
          <a:xfrm>
            <a:off x="432780" y="1661550"/>
            <a:ext cx="3895340" cy="759000"/>
          </a:xfrm>
        </p:spPr>
        <p:txBody>
          <a:bodyPr/>
          <a:lstStyle/>
          <a:p>
            <a:r>
              <a:rPr lang="en-US" altLang="zh-CN" sz="4400" dirty="0"/>
              <a:t>Related Work</a:t>
            </a:r>
            <a:endParaRPr lang="zh-CN" altLang="en-US" sz="4400" dirty="0"/>
          </a:p>
        </p:txBody>
      </p:sp>
      <p:sp>
        <p:nvSpPr>
          <p:cNvPr id="3" name="副标题 2">
            <a:extLst>
              <a:ext uri="{FF2B5EF4-FFF2-40B4-BE49-F238E27FC236}">
                <a16:creationId xmlns:a16="http://schemas.microsoft.com/office/drawing/2014/main" id="{510D1F82-7DAB-47F0-B843-C9AF54DA6BDD}"/>
              </a:ext>
            </a:extLst>
          </p:cNvPr>
          <p:cNvSpPr>
            <a:spLocks noGrp="1"/>
          </p:cNvSpPr>
          <p:nvPr>
            <p:ph type="subTitle" idx="1"/>
          </p:nvPr>
        </p:nvSpPr>
        <p:spPr>
          <a:xfrm>
            <a:off x="685019" y="2814780"/>
            <a:ext cx="3255260" cy="553260"/>
          </a:xfrm>
        </p:spPr>
        <p:txBody>
          <a:bodyPr/>
          <a:lstStyle/>
          <a:p>
            <a:r>
              <a:rPr lang="en-US" altLang="zh-CN" sz="2400" dirty="0"/>
              <a:t>Sniffer Deployment</a:t>
            </a:r>
            <a:endParaRPr lang="zh-CN" altLang="en-US" sz="2400" dirty="0"/>
          </a:p>
        </p:txBody>
      </p:sp>
      <p:sp>
        <p:nvSpPr>
          <p:cNvPr id="4" name="文本占位符 3">
            <a:extLst>
              <a:ext uri="{FF2B5EF4-FFF2-40B4-BE49-F238E27FC236}">
                <a16:creationId xmlns:a16="http://schemas.microsoft.com/office/drawing/2014/main" id="{290AF482-2B6D-4DB2-A75F-FB57AC6F52CC}"/>
              </a:ext>
            </a:extLst>
          </p:cNvPr>
          <p:cNvSpPr>
            <a:spLocks noGrp="1"/>
          </p:cNvSpPr>
          <p:nvPr>
            <p:ph type="body" idx="2"/>
          </p:nvPr>
        </p:nvSpPr>
        <p:spPr>
          <a:xfrm>
            <a:off x="4419600" y="1085968"/>
            <a:ext cx="4526280" cy="2971564"/>
          </a:xfrm>
        </p:spPr>
        <p:txBody>
          <a:bodyPr/>
          <a:lstStyle/>
          <a:p>
            <a:r>
              <a:rPr lang="en-US" altLang="zh-CN" sz="1800" b="1" dirty="0"/>
              <a:t>SMSN</a:t>
            </a:r>
            <a:r>
              <a:rPr lang="en-US" altLang="zh-CN" sz="1800" dirty="0"/>
              <a:t> selects sensor nodes from the network and activates sleeping nodes as monitors. </a:t>
            </a:r>
          </a:p>
          <a:p>
            <a:endParaRPr lang="en-US" altLang="zh-CN" sz="1800" dirty="0"/>
          </a:p>
          <a:p>
            <a:endParaRPr lang="en-US" altLang="zh-CN" sz="1800" dirty="0"/>
          </a:p>
          <a:p>
            <a:r>
              <a:rPr lang="en-US" altLang="zh-CN" sz="1800" b="1" dirty="0"/>
              <a:t>DMWSN</a:t>
            </a:r>
            <a:r>
              <a:rPr lang="en-US" altLang="zh-CN" sz="1800" dirty="0"/>
              <a:t> deploys external sniffers at arbitrary locations to ensure that every communication link is monitored.</a:t>
            </a:r>
          </a:p>
        </p:txBody>
      </p:sp>
    </p:spTree>
    <p:extLst>
      <p:ext uri="{BB962C8B-B14F-4D97-AF65-F5344CB8AC3E}">
        <p14:creationId xmlns:p14="http://schemas.microsoft.com/office/powerpoint/2010/main" val="283702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69718" y="780056"/>
            <a:ext cx="7688400" cy="781468"/>
          </a:xfrm>
          <a:prstGeom prst="rect">
            <a:avLst/>
          </a:prstGeom>
        </p:spPr>
        <p:txBody>
          <a:bodyPr spcFirstLastPara="1" wrap="square" lIns="91425" tIns="91425" rIns="91425" bIns="91425" anchor="t" anchorCtr="0">
            <a:noAutofit/>
          </a:bodyPr>
          <a:lstStyle/>
          <a:p>
            <a:pPr lvl="0"/>
            <a:r>
              <a:rPr lang="en-US" altLang="zh-CN" sz="4400" dirty="0"/>
              <a:t>Motivation</a:t>
            </a:r>
            <a:endParaRPr sz="4400" dirty="0"/>
          </a:p>
        </p:txBody>
      </p:sp>
      <p:sp>
        <p:nvSpPr>
          <p:cNvPr id="4" name="文本占位符 3">
            <a:extLst>
              <a:ext uri="{FF2B5EF4-FFF2-40B4-BE49-F238E27FC236}">
                <a16:creationId xmlns:a16="http://schemas.microsoft.com/office/drawing/2014/main" id="{50AB4203-A142-4EFB-8A62-7735F81D1B9F}"/>
              </a:ext>
            </a:extLst>
          </p:cNvPr>
          <p:cNvSpPr>
            <a:spLocks noGrp="1"/>
          </p:cNvSpPr>
          <p:nvPr>
            <p:ph type="body" idx="2"/>
          </p:nvPr>
        </p:nvSpPr>
        <p:spPr>
          <a:xfrm>
            <a:off x="218018" y="1911696"/>
            <a:ext cx="3904402" cy="2744123"/>
          </a:xfrm>
        </p:spPr>
        <p:txBody>
          <a:bodyPr/>
          <a:lstStyle/>
          <a:p>
            <a:r>
              <a:rPr lang="en-US" altLang="zh-CN" sz="1800" dirty="0"/>
              <a:t>Existing approaches are unsuitable for </a:t>
            </a:r>
            <a:r>
              <a:rPr lang="en-US" altLang="zh-CN" sz="1800" dirty="0" err="1"/>
              <a:t>multihop</a:t>
            </a:r>
            <a:r>
              <a:rPr lang="en-US" altLang="zh-CN" sz="1800" dirty="0"/>
              <a:t> wireless networks with lossy and correlated links which is shown by recent studies. </a:t>
            </a:r>
          </a:p>
          <a:p>
            <a:endParaRPr lang="en-US" altLang="zh-CN" sz="1800" dirty="0"/>
          </a:p>
          <a:p>
            <a:endParaRPr lang="en-US" altLang="zh-CN" sz="1800" dirty="0"/>
          </a:p>
          <a:p>
            <a:pPr marL="488950" indent="-342900">
              <a:buFont typeface="+mj-lt"/>
              <a:buAutoNum type="arabicPeriod"/>
            </a:pPr>
            <a:endParaRPr lang="en-US" altLang="zh-CN" sz="1800" dirty="0"/>
          </a:p>
          <a:p>
            <a:pPr marL="488950" indent="-342900">
              <a:buFont typeface="+mj-lt"/>
              <a:buAutoNum type="arabicPeriod"/>
            </a:pPr>
            <a:endParaRPr lang="en-US" altLang="zh-CN" sz="1800" dirty="0"/>
          </a:p>
          <a:p>
            <a:pPr marL="488950" indent="-342900">
              <a:buFont typeface="+mj-lt"/>
              <a:buAutoNum type="arabicPeriod"/>
            </a:pPr>
            <a:endParaRPr lang="en-US" altLang="zh-CN" sz="1800" dirty="0"/>
          </a:p>
          <a:p>
            <a:pPr marL="488950" indent="-342900">
              <a:buFont typeface="+mj-lt"/>
              <a:buAutoNum type="arabicPeriod"/>
            </a:pPr>
            <a:endParaRPr lang="en-US" altLang="zh-CN" sz="1800" dirty="0"/>
          </a:p>
          <a:p>
            <a:endParaRPr lang="en-US" altLang="zh-CN" sz="1800" dirty="0"/>
          </a:p>
          <a:p>
            <a:pPr marL="146050" indent="0">
              <a:buNone/>
            </a:pPr>
            <a:endParaRPr lang="en-US" altLang="zh-CN" sz="1800" dirty="0"/>
          </a:p>
          <a:p>
            <a:endParaRPr lang="en-US" altLang="zh-CN" sz="1800" dirty="0"/>
          </a:p>
        </p:txBody>
      </p:sp>
      <p:pic>
        <p:nvPicPr>
          <p:cNvPr id="7" name="图片 6">
            <a:extLst>
              <a:ext uri="{FF2B5EF4-FFF2-40B4-BE49-F238E27FC236}">
                <a16:creationId xmlns:a16="http://schemas.microsoft.com/office/drawing/2014/main" id="{D3D592E1-3161-4FC9-87F6-DBA0E5C7DDF6}"/>
              </a:ext>
            </a:extLst>
          </p:cNvPr>
          <p:cNvPicPr>
            <a:picLocks noChangeAspect="1"/>
          </p:cNvPicPr>
          <p:nvPr/>
        </p:nvPicPr>
        <p:blipFill>
          <a:blip r:embed="rId3"/>
          <a:stretch>
            <a:fillRect/>
          </a:stretch>
        </p:blipFill>
        <p:spPr>
          <a:xfrm>
            <a:off x="4411980" y="1544044"/>
            <a:ext cx="4130040" cy="2819400"/>
          </a:xfrm>
          <a:prstGeom prst="rect">
            <a:avLst/>
          </a:prstGeom>
        </p:spPr>
      </p:pic>
    </p:spTree>
    <p:extLst>
      <p:ext uri="{BB962C8B-B14F-4D97-AF65-F5344CB8AC3E}">
        <p14:creationId xmlns:p14="http://schemas.microsoft.com/office/powerpoint/2010/main" val="42339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627680" y="772940"/>
            <a:ext cx="6618300" cy="68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4400" dirty="0"/>
              <a:t>Motivation</a:t>
            </a:r>
            <a:endParaRPr sz="4400" dirty="0"/>
          </a:p>
        </p:txBody>
      </p:sp>
      <p:sp>
        <p:nvSpPr>
          <p:cNvPr id="3" name="文本占位符 2">
            <a:extLst>
              <a:ext uri="{FF2B5EF4-FFF2-40B4-BE49-F238E27FC236}">
                <a16:creationId xmlns:a16="http://schemas.microsoft.com/office/drawing/2014/main" id="{C56FD02B-C29E-488F-A9B1-207FD957ACA9}"/>
              </a:ext>
            </a:extLst>
          </p:cNvPr>
          <p:cNvSpPr>
            <a:spLocks noGrp="1"/>
          </p:cNvSpPr>
          <p:nvPr>
            <p:ph type="body" idx="1"/>
          </p:nvPr>
        </p:nvSpPr>
        <p:spPr>
          <a:xfrm>
            <a:off x="572520" y="1749959"/>
            <a:ext cx="3405120" cy="2714351"/>
          </a:xfrm>
        </p:spPr>
        <p:txBody>
          <a:bodyPr/>
          <a:lstStyle/>
          <a:p>
            <a:pPr marL="146050" indent="0">
              <a:buNone/>
            </a:pPr>
            <a:endParaRPr lang="en-US" altLang="zh-CN" sz="1600" dirty="0"/>
          </a:p>
          <a:p>
            <a:r>
              <a:rPr lang="en-US" altLang="zh-CN" sz="1800" dirty="0"/>
              <a:t>Most existing approaches are based on the too ideal unit disk graph (UDG) model.</a:t>
            </a:r>
          </a:p>
          <a:p>
            <a:endParaRPr lang="en-US" altLang="zh-CN" sz="1600" dirty="0"/>
          </a:p>
          <a:p>
            <a:pPr marL="146050" indent="0">
              <a:buNone/>
            </a:pPr>
            <a:endParaRPr lang="en-US" altLang="zh-CN" sz="1600" dirty="0"/>
          </a:p>
        </p:txBody>
      </p:sp>
      <p:pic>
        <p:nvPicPr>
          <p:cNvPr id="4" name="图片 3">
            <a:extLst>
              <a:ext uri="{FF2B5EF4-FFF2-40B4-BE49-F238E27FC236}">
                <a16:creationId xmlns:a16="http://schemas.microsoft.com/office/drawing/2014/main" id="{D95F5C7A-DD0F-4105-A091-D77B705274B9}"/>
              </a:ext>
            </a:extLst>
          </p:cNvPr>
          <p:cNvPicPr>
            <a:picLocks noChangeAspect="1"/>
          </p:cNvPicPr>
          <p:nvPr/>
        </p:nvPicPr>
        <p:blipFill>
          <a:blip r:embed="rId3"/>
          <a:stretch>
            <a:fillRect/>
          </a:stretch>
        </p:blipFill>
        <p:spPr>
          <a:xfrm>
            <a:off x="4572000" y="1217420"/>
            <a:ext cx="3789998" cy="3489869"/>
          </a:xfrm>
          <a:prstGeom prst="rect">
            <a:avLst/>
          </a:prstGeom>
        </p:spPr>
      </p:pic>
    </p:spTree>
    <p:extLst>
      <p:ext uri="{BB962C8B-B14F-4D97-AF65-F5344CB8AC3E}">
        <p14:creationId xmlns:p14="http://schemas.microsoft.com/office/powerpoint/2010/main" val="812753695"/>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2436</Words>
  <Application>Microsoft Office PowerPoint</Application>
  <PresentationFormat>全屏显示(16:9)</PresentationFormat>
  <Paragraphs>212</Paragraphs>
  <Slides>32</Slides>
  <Notes>29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Arial</vt:lpstr>
      <vt:lpstr>Cambria Math</vt:lpstr>
      <vt:lpstr>Lato</vt:lpstr>
      <vt:lpstr>Raleway</vt:lpstr>
      <vt:lpstr>Roboto</vt:lpstr>
      <vt:lpstr>Streamline</vt:lpstr>
      <vt:lpstr>Network Measurement in Multihop Wireless Networks with Lossy and Correlated Links</vt:lpstr>
      <vt:lpstr>Outline</vt:lpstr>
      <vt:lpstr>Multihop  Networking</vt:lpstr>
      <vt:lpstr>Related Work</vt:lpstr>
      <vt:lpstr>Measurements</vt:lpstr>
      <vt:lpstr>Out-of-band Measurement</vt:lpstr>
      <vt:lpstr>Related Work</vt:lpstr>
      <vt:lpstr>Motivation</vt:lpstr>
      <vt:lpstr>Motivation</vt:lpstr>
      <vt:lpstr> NetVision</vt:lpstr>
      <vt:lpstr> NetVision-Advantages </vt:lpstr>
      <vt:lpstr>NetVision Architecture</vt:lpstr>
      <vt:lpstr>NetVision-PC side</vt:lpstr>
      <vt:lpstr> NetVision-Sniffer Deployment</vt:lpstr>
      <vt:lpstr> NetVision-Sniffer Deployment</vt:lpstr>
      <vt:lpstr>PowerPoint 演示文稿</vt:lpstr>
      <vt:lpstr> Link-Quality-Aware Sniffer Deployment</vt:lpstr>
      <vt:lpstr>PowerPoint 演示文稿</vt:lpstr>
      <vt:lpstr> Link-correlation-aware sniffer deployment</vt:lpstr>
      <vt:lpstr> Link-correlation-aware sniffer deployment</vt:lpstr>
      <vt:lpstr>Algorithm Design</vt:lpstr>
      <vt:lpstr>Practical Issue For Implementation</vt:lpstr>
      <vt:lpstr> Applications-NetVision Instructions</vt:lpstr>
      <vt:lpstr>Measurement Applications</vt:lpstr>
      <vt:lpstr>Measurement Applications</vt:lpstr>
      <vt:lpstr>Measurement Applications</vt:lpstr>
      <vt:lpstr>PowerPoint 演示文稿</vt:lpstr>
      <vt:lpstr>Evaluation </vt:lpstr>
      <vt:lpstr>PowerPoint 演示文稿</vt:lpstr>
      <vt:lpstr>PowerPoint 演示文稿</vt:lpstr>
      <vt:lpstr>PowerPoint 演示文稿</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Measurement in Multihop Wireless Networks with Lossy and Correlated Links</dc:title>
  <cp:lastModifiedBy>Yuchen Yuan</cp:lastModifiedBy>
  <cp:revision>60</cp:revision>
  <dcterms:modified xsi:type="dcterms:W3CDTF">2018-05-03T03:14:30Z</dcterms:modified>
</cp:coreProperties>
</file>