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2" r:id="rId23"/>
    <p:sldId id="280" r:id="rId24"/>
    <p:sldId id="284" r:id="rId25"/>
    <p:sldId id="283" r:id="rId26"/>
    <p:sldId id="285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78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5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21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00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99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75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20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27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62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99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9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1F7AD0-B7A2-4601-9C7A-D009CF8DFB31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753A2F-738A-4E48-84E5-3C8E5B9D9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32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9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7FD510-E48E-4780-A876-C6508269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138334"/>
            <a:ext cx="10058400" cy="1787185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Intercepting Mobile Communications: The Insecurity of 802.11</a:t>
            </a:r>
            <a:endParaRPr lang="zh-CN" altLang="en-US" sz="48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586E3A8-A100-40F0-8BCB-BAF46A654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3037115"/>
            <a:ext cx="10058400" cy="1143000"/>
          </a:xfrm>
        </p:spPr>
        <p:txBody>
          <a:bodyPr/>
          <a:lstStyle/>
          <a:p>
            <a:r>
              <a:rPr lang="en-US" altLang="zh-CN" dirty="0"/>
              <a:t>Nikita Borisov, Ian Goldberg, David Wagner, in Proc. of </a:t>
            </a:r>
          </a:p>
          <a:p>
            <a:r>
              <a:rPr lang="en-US" altLang="zh-CN" dirty="0"/>
              <a:t>ACM </a:t>
            </a:r>
            <a:r>
              <a:rPr lang="en-US" altLang="zh-CN" dirty="0" err="1"/>
              <a:t>Mobicom</a:t>
            </a:r>
            <a:r>
              <a:rPr lang="en-US" altLang="zh-CN" dirty="0"/>
              <a:t> 2001.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BD2FECB-8E7E-4660-9B25-E0C36C77017A}"/>
              </a:ext>
            </a:extLst>
          </p:cNvPr>
          <p:cNvSpPr txBox="1"/>
          <p:nvPr/>
        </p:nvSpPr>
        <p:spPr>
          <a:xfrm>
            <a:off x="9369490" y="5075853"/>
            <a:ext cx="1755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-Shuli He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80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Message Modification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WEP uses an integrity checksum field.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CRC-32 checksum is a linear function of the message.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Means that checksum distributes over the XOR operation.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s-ES" altLang="zh-CN" sz="2600" dirty="0">
                <a:solidFill>
                  <a:srgbClr val="0070C0"/>
                </a:solidFill>
              </a:rPr>
              <a:t>C(x </a:t>
            </a:r>
            <a:r>
              <a:rPr lang="en-US" altLang="en-US" sz="2600" dirty="0">
                <a:solidFill>
                  <a:srgbClr val="0070C0"/>
                </a:solidFill>
                <a:sym typeface="Symbol" panose="05050102010706020507" pitchFamily="18" charset="2"/>
              </a:rPr>
              <a:t> </a:t>
            </a:r>
            <a:r>
              <a:rPr lang="es-ES" altLang="zh-CN" sz="2600" dirty="0">
                <a:solidFill>
                  <a:srgbClr val="0070C0"/>
                </a:solidFill>
              </a:rPr>
              <a:t>y) = C(x) </a:t>
            </a:r>
            <a:r>
              <a:rPr lang="en-US" altLang="en-US" sz="2600" dirty="0">
                <a:solidFill>
                  <a:srgbClr val="0070C0"/>
                </a:solidFill>
                <a:sym typeface="Symbol" panose="05050102010706020507" pitchFamily="18" charset="2"/>
              </a:rPr>
              <a:t> </a:t>
            </a:r>
            <a:r>
              <a:rPr lang="es-ES" altLang="zh-CN" sz="2600" dirty="0">
                <a:solidFill>
                  <a:srgbClr val="0070C0"/>
                </a:solidFill>
              </a:rPr>
              <a:t>C(y)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RC4 stream cipher is also linear.</a:t>
            </a:r>
          </a:p>
        </p:txBody>
      </p:sp>
    </p:spTree>
    <p:extLst>
      <p:ext uri="{BB962C8B-B14F-4D97-AF65-F5344CB8AC3E}">
        <p14:creationId xmlns:p14="http://schemas.microsoft.com/office/powerpoint/2010/main" val="212528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9DF8F7-E545-4A65-BFB7-0E969318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797" y="676869"/>
            <a:ext cx="2280402" cy="963699"/>
          </a:xfrm>
        </p:spPr>
        <p:txBody>
          <a:bodyPr>
            <a:normAutofit/>
          </a:bodyPr>
          <a:lstStyle/>
          <a:p>
            <a:r>
              <a:rPr lang="en-US" altLang="zh-CN" b="1" dirty="0"/>
              <a:t>C -&gt; C’</a:t>
            </a:r>
            <a:endParaRPr lang="zh-CN" altLang="en-US" b="1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41DB2BE-CDF0-4B7D-A113-6816B4622A66}"/>
              </a:ext>
            </a:extLst>
          </p:cNvPr>
          <p:cNvSpPr/>
          <p:nvPr/>
        </p:nvSpPr>
        <p:spPr>
          <a:xfrm>
            <a:off x="1352940" y="1906092"/>
            <a:ext cx="2127379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Cipher</a:t>
            </a:r>
            <a:endParaRPr lang="zh-CN" altLang="en-US" sz="2400" dirty="0"/>
          </a:p>
        </p:txBody>
      </p:sp>
      <p:grpSp>
        <p:nvGrpSpPr>
          <p:cNvPr id="6" name="Group 29">
            <a:extLst>
              <a:ext uri="{FF2B5EF4-FFF2-40B4-BE49-F238E27FC236}">
                <a16:creationId xmlns:a16="http://schemas.microsoft.com/office/drawing/2014/main" id="{5EF96573-631F-44E6-913B-E841F8A5A766}"/>
              </a:ext>
            </a:extLst>
          </p:cNvPr>
          <p:cNvGrpSpPr>
            <a:grpSpLocks/>
          </p:cNvGrpSpPr>
          <p:nvPr/>
        </p:nvGrpSpPr>
        <p:grpSpPr bwMode="auto">
          <a:xfrm>
            <a:off x="3974841" y="1949634"/>
            <a:ext cx="304800" cy="304800"/>
            <a:chOff x="2688" y="1776"/>
            <a:chExt cx="192" cy="192"/>
          </a:xfrm>
        </p:grpSpPr>
        <p:sp>
          <p:nvSpPr>
            <p:cNvPr id="7" name="Line 30">
              <a:extLst>
                <a:ext uri="{FF2B5EF4-FFF2-40B4-BE49-F238E27FC236}">
                  <a16:creationId xmlns:a16="http://schemas.microsoft.com/office/drawing/2014/main" id="{81FEC4FB-7B6F-4CF8-AA83-68F1A6A8F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" name="Group 31">
              <a:extLst>
                <a:ext uri="{FF2B5EF4-FFF2-40B4-BE49-F238E27FC236}">
                  <a16:creationId xmlns:a16="http://schemas.microsoft.com/office/drawing/2014/main" id="{09CC2954-2D3A-4D93-A3F9-E616E609A9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776"/>
              <a:ext cx="192" cy="192"/>
              <a:chOff x="2688" y="1776"/>
              <a:chExt cx="192" cy="192"/>
            </a:xfrm>
          </p:grpSpPr>
          <p:sp>
            <p:nvSpPr>
              <p:cNvPr id="9" name="Oval 32">
                <a:extLst>
                  <a:ext uri="{FF2B5EF4-FFF2-40B4-BE49-F238E27FC236}">
                    <a16:creationId xmlns:a16="http://schemas.microsoft.com/office/drawing/2014/main" id="{5FB52D14-1CB9-42F9-AEA1-20F8F9317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33">
                <a:extLst>
                  <a:ext uri="{FF2B5EF4-FFF2-40B4-BE49-F238E27FC236}">
                    <a16:creationId xmlns:a16="http://schemas.microsoft.com/office/drawing/2014/main" id="{4BE2656A-3CC1-42B2-A8A4-D48052CC5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F69C3770-237A-4F1E-A82B-F03CAE904A1C}"/>
              </a:ext>
            </a:extLst>
          </p:cNvPr>
          <p:cNvSpPr/>
          <p:nvPr/>
        </p:nvSpPr>
        <p:spPr>
          <a:xfrm>
            <a:off x="4774163" y="1906092"/>
            <a:ext cx="2127379" cy="3918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46E9CA0-04AF-4C4C-8BCB-70E0ED6F5C50}"/>
              </a:ext>
            </a:extLst>
          </p:cNvPr>
          <p:cNvSpPr/>
          <p:nvPr/>
        </p:nvSpPr>
        <p:spPr>
          <a:xfrm>
            <a:off x="6901542" y="1906091"/>
            <a:ext cx="1446244" cy="391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CRC(</a:t>
            </a:r>
            <a:r>
              <a:rPr lang="en-US" altLang="zh-CN" sz="2400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solidFill>
                <a:schemeClr val="bg1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0B2DEBE5-F65A-402D-ADEF-2FA86CD26892}"/>
              </a:ext>
            </a:extLst>
          </p:cNvPr>
          <p:cNvSpPr/>
          <p:nvPr/>
        </p:nvSpPr>
        <p:spPr>
          <a:xfrm>
            <a:off x="4010608" y="2432178"/>
            <a:ext cx="233265" cy="391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55D4230-AE13-4849-B0C4-CAA6D53BF638}"/>
              </a:ext>
            </a:extLst>
          </p:cNvPr>
          <p:cNvSpPr/>
          <p:nvPr/>
        </p:nvSpPr>
        <p:spPr>
          <a:xfrm>
            <a:off x="1352938" y="3001808"/>
            <a:ext cx="2127379" cy="3918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RC4(v, k)</a:t>
            </a:r>
            <a:endParaRPr lang="zh-CN" altLang="en-US" sz="2400" dirty="0"/>
          </a:p>
        </p:txBody>
      </p:sp>
      <p:grpSp>
        <p:nvGrpSpPr>
          <p:cNvPr id="16" name="Group 29">
            <a:extLst>
              <a:ext uri="{FF2B5EF4-FFF2-40B4-BE49-F238E27FC236}">
                <a16:creationId xmlns:a16="http://schemas.microsoft.com/office/drawing/2014/main" id="{32719A5A-B33D-4B54-BA82-004CF9A04A72}"/>
              </a:ext>
            </a:extLst>
          </p:cNvPr>
          <p:cNvGrpSpPr>
            <a:grpSpLocks/>
          </p:cNvGrpSpPr>
          <p:nvPr/>
        </p:nvGrpSpPr>
        <p:grpSpPr bwMode="auto">
          <a:xfrm>
            <a:off x="3480317" y="3045350"/>
            <a:ext cx="304800" cy="304800"/>
            <a:chOff x="2688" y="1776"/>
            <a:chExt cx="192" cy="192"/>
          </a:xfrm>
        </p:grpSpPr>
        <p:sp>
          <p:nvSpPr>
            <p:cNvPr id="17" name="Line 30">
              <a:extLst>
                <a:ext uri="{FF2B5EF4-FFF2-40B4-BE49-F238E27FC236}">
                  <a16:creationId xmlns:a16="http://schemas.microsoft.com/office/drawing/2014/main" id="{13445781-FAC1-40BC-BDA7-EB12DE52A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8" name="Group 31">
              <a:extLst>
                <a:ext uri="{FF2B5EF4-FFF2-40B4-BE49-F238E27FC236}">
                  <a16:creationId xmlns:a16="http://schemas.microsoft.com/office/drawing/2014/main" id="{E2245CC6-7E6A-4B77-99EB-F014956ED5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776"/>
              <a:ext cx="192" cy="192"/>
              <a:chOff x="2688" y="1776"/>
              <a:chExt cx="192" cy="192"/>
            </a:xfrm>
          </p:grpSpPr>
          <p:sp>
            <p:nvSpPr>
              <p:cNvPr id="19" name="Oval 32">
                <a:extLst>
                  <a:ext uri="{FF2B5EF4-FFF2-40B4-BE49-F238E27FC236}">
                    <a16:creationId xmlns:a16="http://schemas.microsoft.com/office/drawing/2014/main" id="{C1C73E0F-23EE-4A6F-A23D-BC415F415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Line 33">
                <a:extLst>
                  <a:ext uri="{FF2B5EF4-FFF2-40B4-BE49-F238E27FC236}">
                    <a16:creationId xmlns:a16="http://schemas.microsoft.com/office/drawing/2014/main" id="{5DB4D7C7-CD4C-45B4-A503-F500A5C05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10B7B5B0-0DA1-42DA-9E9F-D16C1C31F6B4}"/>
              </a:ext>
            </a:extLst>
          </p:cNvPr>
          <p:cNvSpPr/>
          <p:nvPr/>
        </p:nvSpPr>
        <p:spPr>
          <a:xfrm>
            <a:off x="3785118" y="3001808"/>
            <a:ext cx="1906556" cy="3918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endParaRPr lang="zh-CN" altLang="en-US" sz="2400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DD6E6BF-E6DB-4C8F-9118-72A0F4F2BDD9}"/>
              </a:ext>
            </a:extLst>
          </p:cNvPr>
          <p:cNvSpPr/>
          <p:nvPr/>
        </p:nvSpPr>
        <p:spPr>
          <a:xfrm>
            <a:off x="5691674" y="3001808"/>
            <a:ext cx="1502229" cy="391885"/>
          </a:xfrm>
          <a:prstGeom prst="rect">
            <a:avLst/>
          </a:prstGeom>
          <a:solidFill>
            <a:srgbClr val="8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CRC(M)</a:t>
            </a:r>
            <a:endParaRPr lang="zh-CN" altLang="en-US" sz="2400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9F269B3-68B0-4582-9E1A-39C405324334}"/>
              </a:ext>
            </a:extLst>
          </p:cNvPr>
          <p:cNvSpPr/>
          <p:nvPr/>
        </p:nvSpPr>
        <p:spPr>
          <a:xfrm>
            <a:off x="7716416" y="3001807"/>
            <a:ext cx="2127379" cy="3918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F7F9347-088A-4977-9671-15BAD5522C8D}"/>
              </a:ext>
            </a:extLst>
          </p:cNvPr>
          <p:cNvSpPr/>
          <p:nvPr/>
        </p:nvSpPr>
        <p:spPr>
          <a:xfrm>
            <a:off x="9843795" y="3001806"/>
            <a:ext cx="1446244" cy="391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CRC(</a:t>
            </a:r>
            <a:r>
              <a:rPr lang="en-US" altLang="zh-CN" sz="2400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solidFill>
                <a:schemeClr val="bg1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grpSp>
        <p:nvGrpSpPr>
          <p:cNvPr id="25" name="Group 29">
            <a:extLst>
              <a:ext uri="{FF2B5EF4-FFF2-40B4-BE49-F238E27FC236}">
                <a16:creationId xmlns:a16="http://schemas.microsoft.com/office/drawing/2014/main" id="{77B821BC-BF38-4C21-8905-9E040D8CB4FE}"/>
              </a:ext>
            </a:extLst>
          </p:cNvPr>
          <p:cNvGrpSpPr>
            <a:grpSpLocks/>
          </p:cNvGrpSpPr>
          <p:nvPr/>
        </p:nvGrpSpPr>
        <p:grpSpPr bwMode="auto">
          <a:xfrm>
            <a:off x="7302759" y="3045350"/>
            <a:ext cx="304800" cy="304800"/>
            <a:chOff x="2688" y="1776"/>
            <a:chExt cx="192" cy="192"/>
          </a:xfrm>
        </p:grpSpPr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A836C3E1-40E6-4946-A489-076A13EA2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7" name="Group 31">
              <a:extLst>
                <a:ext uri="{FF2B5EF4-FFF2-40B4-BE49-F238E27FC236}">
                  <a16:creationId xmlns:a16="http://schemas.microsoft.com/office/drawing/2014/main" id="{450F25F5-2DCE-4FFC-9955-B6F977E64F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776"/>
              <a:ext cx="192" cy="192"/>
              <a:chOff x="2688" y="1776"/>
              <a:chExt cx="192" cy="192"/>
            </a:xfrm>
          </p:grpSpPr>
          <p:sp>
            <p:nvSpPr>
              <p:cNvPr id="28" name="Oval 32">
                <a:extLst>
                  <a:ext uri="{FF2B5EF4-FFF2-40B4-BE49-F238E27FC236}">
                    <a16:creationId xmlns:a16="http://schemas.microsoft.com/office/drawing/2014/main" id="{997F1265-4B44-4172-BC4F-701927482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Line 33">
                <a:extLst>
                  <a:ext uri="{FF2B5EF4-FFF2-40B4-BE49-F238E27FC236}">
                    <a16:creationId xmlns:a16="http://schemas.microsoft.com/office/drawing/2014/main" id="{59B51806-BEDE-4EFF-84AA-A22A60DE2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0" name="箭头: 下 29">
            <a:extLst>
              <a:ext uri="{FF2B5EF4-FFF2-40B4-BE49-F238E27FC236}">
                <a16:creationId xmlns:a16="http://schemas.microsoft.com/office/drawing/2014/main" id="{C346A66E-504C-4771-A86E-E8F90C8C7492}"/>
              </a:ext>
            </a:extLst>
          </p:cNvPr>
          <p:cNvSpPr/>
          <p:nvPr/>
        </p:nvSpPr>
        <p:spPr>
          <a:xfrm>
            <a:off x="5997251" y="3428479"/>
            <a:ext cx="197498" cy="263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E3B8787-4813-443C-94CF-35800BC6E69C}"/>
              </a:ext>
            </a:extLst>
          </p:cNvPr>
          <p:cNvSpPr/>
          <p:nvPr/>
        </p:nvSpPr>
        <p:spPr>
          <a:xfrm>
            <a:off x="1326500" y="3937516"/>
            <a:ext cx="2127379" cy="3918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RC4(v, k)</a:t>
            </a:r>
            <a:endParaRPr lang="zh-CN" altLang="en-US" sz="2400" dirty="0"/>
          </a:p>
        </p:txBody>
      </p:sp>
      <p:grpSp>
        <p:nvGrpSpPr>
          <p:cNvPr id="32" name="Group 29">
            <a:extLst>
              <a:ext uri="{FF2B5EF4-FFF2-40B4-BE49-F238E27FC236}">
                <a16:creationId xmlns:a16="http://schemas.microsoft.com/office/drawing/2014/main" id="{4A5AAF3A-6EC3-4BD2-B56A-54C616ABC56F}"/>
              </a:ext>
            </a:extLst>
          </p:cNvPr>
          <p:cNvGrpSpPr>
            <a:grpSpLocks/>
          </p:cNvGrpSpPr>
          <p:nvPr/>
        </p:nvGrpSpPr>
        <p:grpSpPr bwMode="auto">
          <a:xfrm>
            <a:off x="3480317" y="3976684"/>
            <a:ext cx="304800" cy="304800"/>
            <a:chOff x="2688" y="1776"/>
            <a:chExt cx="192" cy="192"/>
          </a:xfrm>
        </p:grpSpPr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9A26FB28-5007-4286-8C01-5A1060B8F2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4" name="Group 31">
              <a:extLst>
                <a:ext uri="{FF2B5EF4-FFF2-40B4-BE49-F238E27FC236}">
                  <a16:creationId xmlns:a16="http://schemas.microsoft.com/office/drawing/2014/main" id="{1A18042C-8B7E-429F-A50E-6BE7803ED4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776"/>
              <a:ext cx="192" cy="192"/>
              <a:chOff x="2688" y="1776"/>
              <a:chExt cx="192" cy="192"/>
            </a:xfrm>
          </p:grpSpPr>
          <p:sp>
            <p:nvSpPr>
              <p:cNvPr id="35" name="Oval 32">
                <a:extLst>
                  <a:ext uri="{FF2B5EF4-FFF2-40B4-BE49-F238E27FC236}">
                    <a16:creationId xmlns:a16="http://schemas.microsoft.com/office/drawing/2014/main" id="{42EFC69E-017A-4F62-BF8B-C784065E5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33">
                <a:extLst>
                  <a:ext uri="{FF2B5EF4-FFF2-40B4-BE49-F238E27FC236}">
                    <a16:creationId xmlns:a16="http://schemas.microsoft.com/office/drawing/2014/main" id="{56B59C5E-CCB4-4075-8610-079F9B2C9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3050B057-EB16-455D-89B4-B5A28241070D}"/>
              </a:ext>
            </a:extLst>
          </p:cNvPr>
          <p:cNvSpPr/>
          <p:nvPr/>
        </p:nvSpPr>
        <p:spPr>
          <a:xfrm>
            <a:off x="4009054" y="4264028"/>
            <a:ext cx="1906556" cy="3918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endParaRPr lang="zh-CN" altLang="en-US" sz="24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B53CDA07-989D-42AD-B221-22B3E77F8984}"/>
              </a:ext>
            </a:extLst>
          </p:cNvPr>
          <p:cNvSpPr/>
          <p:nvPr/>
        </p:nvSpPr>
        <p:spPr>
          <a:xfrm>
            <a:off x="5915610" y="4264028"/>
            <a:ext cx="1502229" cy="391885"/>
          </a:xfrm>
          <a:prstGeom prst="rect">
            <a:avLst/>
          </a:prstGeom>
          <a:solidFill>
            <a:srgbClr val="8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CRC(M)</a:t>
            </a:r>
            <a:endParaRPr lang="zh-CN" altLang="en-US" sz="2400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273054D-2EB7-4C81-BF21-473FD3DF1EF4}"/>
              </a:ext>
            </a:extLst>
          </p:cNvPr>
          <p:cNvSpPr/>
          <p:nvPr/>
        </p:nvSpPr>
        <p:spPr>
          <a:xfrm>
            <a:off x="4010608" y="3723836"/>
            <a:ext cx="1906556" cy="3918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533A1ACF-DDA4-4BD0-8C6E-BCE296701006}"/>
              </a:ext>
            </a:extLst>
          </p:cNvPr>
          <p:cNvSpPr/>
          <p:nvPr/>
        </p:nvSpPr>
        <p:spPr>
          <a:xfrm>
            <a:off x="5915610" y="3723835"/>
            <a:ext cx="1502227" cy="391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CRC(</a:t>
            </a:r>
            <a:r>
              <a:rPr lang="en-US" altLang="zh-CN" sz="2400" dirty="0">
                <a:solidFill>
                  <a:schemeClr val="bg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solidFill>
                <a:schemeClr val="bg1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grpSp>
        <p:nvGrpSpPr>
          <p:cNvPr id="41" name="Group 29">
            <a:extLst>
              <a:ext uri="{FF2B5EF4-FFF2-40B4-BE49-F238E27FC236}">
                <a16:creationId xmlns:a16="http://schemas.microsoft.com/office/drawing/2014/main" id="{FFAE9489-A27A-4C2C-8AEA-49E5E903DF5C}"/>
              </a:ext>
            </a:extLst>
          </p:cNvPr>
          <p:cNvGrpSpPr>
            <a:grpSpLocks/>
          </p:cNvGrpSpPr>
          <p:nvPr/>
        </p:nvGrpSpPr>
        <p:grpSpPr bwMode="auto">
          <a:xfrm>
            <a:off x="4809932" y="4017514"/>
            <a:ext cx="304800" cy="304800"/>
            <a:chOff x="2688" y="1776"/>
            <a:chExt cx="192" cy="192"/>
          </a:xfrm>
        </p:grpSpPr>
        <p:sp>
          <p:nvSpPr>
            <p:cNvPr id="42" name="Line 30">
              <a:extLst>
                <a:ext uri="{FF2B5EF4-FFF2-40B4-BE49-F238E27FC236}">
                  <a16:creationId xmlns:a16="http://schemas.microsoft.com/office/drawing/2014/main" id="{6C1E359E-EF79-4E9A-A882-4BF471AF4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3" name="Group 31">
              <a:extLst>
                <a:ext uri="{FF2B5EF4-FFF2-40B4-BE49-F238E27FC236}">
                  <a16:creationId xmlns:a16="http://schemas.microsoft.com/office/drawing/2014/main" id="{A8F3DE6F-D520-4EF4-8981-2411EB834B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776"/>
              <a:ext cx="192" cy="192"/>
              <a:chOff x="2688" y="1776"/>
              <a:chExt cx="192" cy="192"/>
            </a:xfrm>
          </p:grpSpPr>
          <p:sp>
            <p:nvSpPr>
              <p:cNvPr id="44" name="Oval 32">
                <a:extLst>
                  <a:ext uri="{FF2B5EF4-FFF2-40B4-BE49-F238E27FC236}">
                    <a16:creationId xmlns:a16="http://schemas.microsoft.com/office/drawing/2014/main" id="{F8395226-DAC5-4DFC-B049-86D84172B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" name="Line 33">
                <a:extLst>
                  <a:ext uri="{FF2B5EF4-FFF2-40B4-BE49-F238E27FC236}">
                    <a16:creationId xmlns:a16="http://schemas.microsoft.com/office/drawing/2014/main" id="{6633CCB6-19BA-4DFA-BA99-03835E16EA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46" name="Group 29">
            <a:extLst>
              <a:ext uri="{FF2B5EF4-FFF2-40B4-BE49-F238E27FC236}">
                <a16:creationId xmlns:a16="http://schemas.microsoft.com/office/drawing/2014/main" id="{D0384F79-517E-4D67-B603-0A8E5943BC90}"/>
              </a:ext>
            </a:extLst>
          </p:cNvPr>
          <p:cNvGrpSpPr>
            <a:grpSpLocks/>
          </p:cNvGrpSpPr>
          <p:nvPr/>
        </p:nvGrpSpPr>
        <p:grpSpPr bwMode="auto">
          <a:xfrm>
            <a:off x="6456784" y="4027799"/>
            <a:ext cx="304800" cy="304800"/>
            <a:chOff x="2688" y="1776"/>
            <a:chExt cx="192" cy="192"/>
          </a:xfrm>
        </p:grpSpPr>
        <p:sp>
          <p:nvSpPr>
            <p:cNvPr id="47" name="Line 30">
              <a:extLst>
                <a:ext uri="{FF2B5EF4-FFF2-40B4-BE49-F238E27FC236}">
                  <a16:creationId xmlns:a16="http://schemas.microsoft.com/office/drawing/2014/main" id="{4B168C47-1C32-4294-8443-8816D2E6F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8" name="Group 31">
              <a:extLst>
                <a:ext uri="{FF2B5EF4-FFF2-40B4-BE49-F238E27FC236}">
                  <a16:creationId xmlns:a16="http://schemas.microsoft.com/office/drawing/2014/main" id="{67F9EC63-A629-4A03-B871-9362103AA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776"/>
              <a:ext cx="192" cy="192"/>
              <a:chOff x="2688" y="1776"/>
              <a:chExt cx="192" cy="192"/>
            </a:xfrm>
          </p:grpSpPr>
          <p:sp>
            <p:nvSpPr>
              <p:cNvPr id="49" name="Oval 32">
                <a:extLst>
                  <a:ext uri="{FF2B5EF4-FFF2-40B4-BE49-F238E27FC236}">
                    <a16:creationId xmlns:a16="http://schemas.microsoft.com/office/drawing/2014/main" id="{6FFE5EFA-ED1D-4B45-B357-106A38843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Line 33">
                <a:extLst>
                  <a:ext uri="{FF2B5EF4-FFF2-40B4-BE49-F238E27FC236}">
                    <a16:creationId xmlns:a16="http://schemas.microsoft.com/office/drawing/2014/main" id="{928A45D7-AC8D-427E-A9D3-3DE287E97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51" name="箭头: 下 50">
            <a:extLst>
              <a:ext uri="{FF2B5EF4-FFF2-40B4-BE49-F238E27FC236}">
                <a16:creationId xmlns:a16="http://schemas.microsoft.com/office/drawing/2014/main" id="{0AD02015-B5B2-4FC6-B679-40639448E34D}"/>
              </a:ext>
            </a:extLst>
          </p:cNvPr>
          <p:cNvSpPr/>
          <p:nvPr/>
        </p:nvSpPr>
        <p:spPr>
          <a:xfrm>
            <a:off x="3533968" y="4600207"/>
            <a:ext cx="197498" cy="263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E473AB7F-53F0-4ADC-B624-5CA38DBF80DA}"/>
              </a:ext>
            </a:extLst>
          </p:cNvPr>
          <p:cNvSpPr/>
          <p:nvPr/>
        </p:nvSpPr>
        <p:spPr>
          <a:xfrm>
            <a:off x="1326499" y="5031506"/>
            <a:ext cx="2127379" cy="3918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RC4(v, k)</a:t>
            </a:r>
            <a:endParaRPr lang="zh-CN" altLang="en-US" sz="2400" dirty="0"/>
          </a:p>
        </p:txBody>
      </p:sp>
      <p:grpSp>
        <p:nvGrpSpPr>
          <p:cNvPr id="53" name="Group 29">
            <a:extLst>
              <a:ext uri="{FF2B5EF4-FFF2-40B4-BE49-F238E27FC236}">
                <a16:creationId xmlns:a16="http://schemas.microsoft.com/office/drawing/2014/main" id="{D79FDE4E-74C5-4FA4-B618-EDD0F7C91F59}"/>
              </a:ext>
            </a:extLst>
          </p:cNvPr>
          <p:cNvGrpSpPr>
            <a:grpSpLocks/>
          </p:cNvGrpSpPr>
          <p:nvPr/>
        </p:nvGrpSpPr>
        <p:grpSpPr bwMode="auto">
          <a:xfrm>
            <a:off x="3731466" y="5071988"/>
            <a:ext cx="304800" cy="304800"/>
            <a:chOff x="2688" y="1776"/>
            <a:chExt cx="192" cy="192"/>
          </a:xfrm>
        </p:grpSpPr>
        <p:sp>
          <p:nvSpPr>
            <p:cNvPr id="54" name="Line 30">
              <a:extLst>
                <a:ext uri="{FF2B5EF4-FFF2-40B4-BE49-F238E27FC236}">
                  <a16:creationId xmlns:a16="http://schemas.microsoft.com/office/drawing/2014/main" id="{195DF313-68B5-4D85-84E8-A0441B3A2C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5042858B-8DA0-494C-A056-8884B2D05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776"/>
              <a:ext cx="192" cy="192"/>
              <a:chOff x="2688" y="1776"/>
              <a:chExt cx="192" cy="192"/>
            </a:xfrm>
          </p:grpSpPr>
          <p:sp>
            <p:nvSpPr>
              <p:cNvPr id="56" name="Oval 32">
                <a:extLst>
                  <a:ext uri="{FF2B5EF4-FFF2-40B4-BE49-F238E27FC236}">
                    <a16:creationId xmlns:a16="http://schemas.microsoft.com/office/drawing/2014/main" id="{3A5DD691-9E28-476A-AD56-353C287E7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Line 33">
                <a:extLst>
                  <a:ext uri="{FF2B5EF4-FFF2-40B4-BE49-F238E27FC236}">
                    <a16:creationId xmlns:a16="http://schemas.microsoft.com/office/drawing/2014/main" id="{7BC66466-3E1E-4385-907A-F4B82B24AB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58" name="矩形 57">
            <a:extLst>
              <a:ext uri="{FF2B5EF4-FFF2-40B4-BE49-F238E27FC236}">
                <a16:creationId xmlns:a16="http://schemas.microsoft.com/office/drawing/2014/main" id="{B2CBD19E-B538-4CB9-B34A-13473A5EF05C}"/>
              </a:ext>
            </a:extLst>
          </p:cNvPr>
          <p:cNvSpPr/>
          <p:nvPr/>
        </p:nvSpPr>
        <p:spPr>
          <a:xfrm>
            <a:off x="4243873" y="5032645"/>
            <a:ext cx="1906556" cy="3918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Message’</a:t>
            </a:r>
            <a:endParaRPr lang="zh-CN" altLang="en-US" sz="2400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1B7E852E-4BA2-437D-8D25-D176F337C0D0}"/>
              </a:ext>
            </a:extLst>
          </p:cNvPr>
          <p:cNvSpPr/>
          <p:nvPr/>
        </p:nvSpPr>
        <p:spPr>
          <a:xfrm>
            <a:off x="6150429" y="5032645"/>
            <a:ext cx="1502229" cy="391885"/>
          </a:xfrm>
          <a:prstGeom prst="rect">
            <a:avLst/>
          </a:prstGeom>
          <a:solidFill>
            <a:srgbClr val="8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CRC(M’)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1792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9E28C7-7E45-4246-8D43-E4B5E520A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C’ = C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(△ ,C(△ ))</a:t>
            </a:r>
            <a:br>
              <a:rPr lang="en-US" altLang="zh-CN" sz="2800" dirty="0"/>
            </a:br>
            <a:r>
              <a:rPr lang="en-US" altLang="zh-CN" sz="2800" dirty="0"/>
              <a:t>= RC4(v,</a:t>
            </a:r>
            <a:r>
              <a:rPr lang="zh-CN" altLang="en-US" sz="2800" dirty="0"/>
              <a:t> </a:t>
            </a:r>
            <a:r>
              <a:rPr lang="en-US" altLang="zh-CN" sz="2800" dirty="0"/>
              <a:t>k)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(M, c(M))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(△ ,C(△ ))</a:t>
            </a:r>
            <a:br>
              <a:rPr lang="en-US" altLang="zh-CN" sz="2800" dirty="0"/>
            </a:br>
            <a:r>
              <a:rPr lang="en-US" altLang="zh-CN" sz="2800" dirty="0"/>
              <a:t>= RC4(v,</a:t>
            </a:r>
            <a:r>
              <a:rPr lang="zh-CN" altLang="en-US" sz="2800" dirty="0"/>
              <a:t> </a:t>
            </a:r>
            <a:r>
              <a:rPr lang="en-US" altLang="zh-CN" sz="2800" dirty="0"/>
              <a:t>k)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(M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△ , C(M)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C(△ ))</a:t>
            </a:r>
            <a:br>
              <a:rPr lang="en-US" altLang="zh-CN" sz="2800" dirty="0"/>
            </a:br>
            <a:r>
              <a:rPr lang="en-US" altLang="zh-CN" sz="2800" dirty="0"/>
              <a:t>= RC4(v,</a:t>
            </a:r>
            <a:r>
              <a:rPr lang="zh-CN" altLang="en-US" sz="2800" dirty="0"/>
              <a:t> </a:t>
            </a:r>
            <a:r>
              <a:rPr lang="en-US" altLang="zh-CN" sz="2800" dirty="0"/>
              <a:t>k)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(M’, C(M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△ )</a:t>
            </a:r>
            <a:br>
              <a:rPr lang="en-US" altLang="zh-CN" sz="2800" dirty="0"/>
            </a:br>
            <a:r>
              <a:rPr lang="en-US" altLang="zh-CN" sz="2800" dirty="0"/>
              <a:t>= RC4(v,</a:t>
            </a:r>
            <a:r>
              <a:rPr lang="zh-CN" altLang="en-US" sz="2800" dirty="0"/>
              <a:t> </a:t>
            </a:r>
            <a:r>
              <a:rPr lang="en-US" altLang="zh-CN" sz="2800" dirty="0"/>
              <a:t>k) </a:t>
            </a:r>
            <a:r>
              <a:rPr lang="en-US" altLang="en-US" sz="2800" dirty="0">
                <a:sym typeface="Symbol" panose="05050102010706020507" pitchFamily="18" charset="2"/>
              </a:rPr>
              <a:t></a:t>
            </a:r>
            <a:r>
              <a:rPr lang="en-US" altLang="zh-CN" sz="2800" dirty="0"/>
              <a:t> (M’, C(M’)) </a:t>
            </a:r>
          </a:p>
          <a:p>
            <a:endParaRPr lang="en-US" altLang="zh-CN" sz="2800" dirty="0"/>
          </a:p>
          <a:p>
            <a:r>
              <a:rPr lang="en-US" altLang="zh-CN" dirty="0">
                <a:solidFill>
                  <a:srgbClr val="0070C0"/>
                </a:solidFill>
              </a:rPr>
              <a:t>*c(M) </a:t>
            </a:r>
            <a:r>
              <a:rPr lang="en-US" altLang="en-US" dirty="0">
                <a:solidFill>
                  <a:srgbClr val="0070C0"/>
                </a:solidFill>
                <a:sym typeface="Symbol" panose="05050102010706020507" pitchFamily="18" charset="2"/>
              </a:rPr>
              <a:t></a:t>
            </a:r>
            <a:r>
              <a:rPr lang="en-US" altLang="zh-CN" dirty="0">
                <a:solidFill>
                  <a:srgbClr val="0070C0"/>
                </a:solidFill>
              </a:rPr>
              <a:t> c(△ )= c(M </a:t>
            </a:r>
            <a:r>
              <a:rPr lang="en-US" altLang="en-US" dirty="0">
                <a:solidFill>
                  <a:srgbClr val="0070C0"/>
                </a:solidFill>
                <a:sym typeface="Symbol" panose="05050102010706020507" pitchFamily="18" charset="2"/>
              </a:rPr>
              <a:t></a:t>
            </a:r>
            <a:r>
              <a:rPr lang="en-US" altLang="zh-CN" dirty="0">
                <a:solidFill>
                  <a:srgbClr val="0070C0"/>
                </a:solidFill>
              </a:rPr>
              <a:t> △ ) </a:t>
            </a: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51C60A25-7976-421C-9A90-A0820093CB32}"/>
              </a:ext>
            </a:extLst>
          </p:cNvPr>
          <p:cNvSpPr txBox="1">
            <a:spLocks/>
          </p:cNvSpPr>
          <p:nvPr/>
        </p:nvSpPr>
        <p:spPr>
          <a:xfrm>
            <a:off x="1210797" y="676869"/>
            <a:ext cx="2280402" cy="963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/>
              <a:t>C -&gt; C’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53713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Message Injection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WEP checksum is an unkeyed function of the message.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400" dirty="0"/>
              <a:t>If the attacker learns the complete plaintext of any given ciphertext packet, he can recover keystream to encrypt the packet:</a:t>
            </a:r>
          </a:p>
          <a:p>
            <a:pPr marL="201168" lvl="1" indent="0">
              <a:buNone/>
            </a:pPr>
            <a:r>
              <a:rPr lang="en-US" altLang="zh-CN" sz="2400" dirty="0"/>
              <a:t>	P </a:t>
            </a:r>
            <a:r>
              <a:rPr lang="en-US" altLang="en-US" sz="2400" dirty="0">
                <a:sym typeface="Symbol" panose="05050102010706020507" pitchFamily="18" charset="2"/>
              </a:rPr>
              <a:t></a:t>
            </a:r>
            <a:r>
              <a:rPr lang="en-US" altLang="zh-CN" sz="2400" dirty="0"/>
              <a:t> C= P </a:t>
            </a:r>
            <a:r>
              <a:rPr lang="en-US" altLang="en-US" sz="2400" dirty="0">
                <a:sym typeface="Symbol" panose="05050102010706020507" pitchFamily="18" charset="2"/>
              </a:rPr>
              <a:t></a:t>
            </a:r>
            <a:r>
              <a:rPr lang="en-US" altLang="zh-CN" sz="2400" dirty="0"/>
              <a:t> (P </a:t>
            </a:r>
            <a:r>
              <a:rPr lang="en-US" altLang="en-US" sz="2400" dirty="0">
                <a:sym typeface="Symbol" panose="05050102010706020507" pitchFamily="18" charset="2"/>
              </a:rPr>
              <a:t></a:t>
            </a:r>
            <a:r>
              <a:rPr lang="en-US" altLang="zh-CN" sz="2400" dirty="0"/>
              <a:t> RC4(v</a:t>
            </a:r>
            <a:r>
              <a:rPr lang="zh-CN" altLang="en-US" sz="2400" dirty="0"/>
              <a:t>，</a:t>
            </a:r>
            <a:r>
              <a:rPr lang="en-US" altLang="zh-CN" sz="2400" dirty="0"/>
              <a:t>k))= RC4(v</a:t>
            </a:r>
            <a:r>
              <a:rPr lang="zh-CN" altLang="en-US" sz="2400" dirty="0"/>
              <a:t>，</a:t>
            </a:r>
            <a:r>
              <a:rPr lang="en-US" altLang="zh-CN" sz="2400" dirty="0"/>
              <a:t>k)</a:t>
            </a:r>
          </a:p>
          <a:p>
            <a:pPr marL="201168" lvl="1" indent="0">
              <a:buNone/>
            </a:pPr>
            <a:r>
              <a:rPr lang="en-US" altLang="zh-CN" sz="2400" dirty="0"/>
              <a:t>	C’ = (M’, c(M’)) </a:t>
            </a:r>
            <a:r>
              <a:rPr lang="en-US" altLang="en-US" sz="2400" dirty="0">
                <a:sym typeface="Symbol" panose="05050102010706020507" pitchFamily="18" charset="2"/>
              </a:rPr>
              <a:t></a:t>
            </a:r>
            <a:r>
              <a:rPr lang="en-US" altLang="zh-CN" sz="2400" dirty="0"/>
              <a:t> RC4(v</a:t>
            </a:r>
            <a:r>
              <a:rPr lang="zh-CN" altLang="en-US" sz="2400" dirty="0"/>
              <a:t>， </a:t>
            </a:r>
            <a:r>
              <a:rPr lang="en-US" altLang="zh-CN" sz="2400" dirty="0"/>
              <a:t>k)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Reuse old IV values without triggering any alarms at the receiver.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02930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Authentication Spoofing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Before forming an association, access points will authenticate the mobile stations.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400" dirty="0"/>
              <a:t>Send a 128-byte random string challenge.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400" dirty="0"/>
              <a:t>Respond with the same challenge encrypted using WEP.</a:t>
            </a:r>
          </a:p>
        </p:txBody>
      </p:sp>
      <p:pic>
        <p:nvPicPr>
          <p:cNvPr id="5" name="图形 4" descr="无线路由器">
            <a:extLst>
              <a:ext uri="{FF2B5EF4-FFF2-40B4-BE49-F238E27FC236}">
                <a16:creationId xmlns:a16="http://schemas.microsoft.com/office/drawing/2014/main" id="{4502894C-E79E-4B71-97A1-1FE57203F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9218" y="4499043"/>
            <a:ext cx="914400" cy="914400"/>
          </a:xfrm>
          <a:prstGeom prst="rect">
            <a:avLst/>
          </a:prstGeom>
        </p:spPr>
      </p:pic>
      <p:pic>
        <p:nvPicPr>
          <p:cNvPr id="7" name="图形 6" descr="智能手机">
            <a:extLst>
              <a:ext uri="{FF2B5EF4-FFF2-40B4-BE49-F238E27FC236}">
                <a16:creationId xmlns:a16="http://schemas.microsoft.com/office/drawing/2014/main" id="{972CEC79-0DEC-4F9A-B7CD-A7693CC546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12606" y="4499043"/>
            <a:ext cx="914400" cy="914400"/>
          </a:xfrm>
          <a:prstGeom prst="rect">
            <a:avLst/>
          </a:prstGeo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EFB071C-B70D-47B9-A82F-085BF244DBF8}"/>
              </a:ext>
            </a:extLst>
          </p:cNvPr>
          <p:cNvCxnSpPr/>
          <p:nvPr/>
        </p:nvCxnSpPr>
        <p:spPr>
          <a:xfrm>
            <a:off x="3862873" y="4749282"/>
            <a:ext cx="29484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B2F9089-F8EF-408D-9DB5-0C5D449208E4}"/>
              </a:ext>
            </a:extLst>
          </p:cNvPr>
          <p:cNvCxnSpPr>
            <a:cxnSpLocks/>
          </p:cNvCxnSpPr>
          <p:nvPr/>
        </p:nvCxnSpPr>
        <p:spPr>
          <a:xfrm flipH="1">
            <a:off x="3862873" y="5234473"/>
            <a:ext cx="29118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F1EC271E-34C7-4296-AB8C-367B598B258F}"/>
              </a:ext>
            </a:extLst>
          </p:cNvPr>
          <p:cNvSpPr txBox="1"/>
          <p:nvPr/>
        </p:nvSpPr>
        <p:spPr>
          <a:xfrm>
            <a:off x="4725618" y="4313628"/>
            <a:ext cx="118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plaintext 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2F1ECCA-44A4-4DED-918A-76F0A2E7BAF6}"/>
              </a:ext>
            </a:extLst>
          </p:cNvPr>
          <p:cNvSpPr txBox="1"/>
          <p:nvPr/>
        </p:nvSpPr>
        <p:spPr>
          <a:xfrm>
            <a:off x="4725618" y="5367118"/>
            <a:ext cx="118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ciphertext </a:t>
            </a:r>
            <a:endParaRPr lang="zh-CN" altLang="en-US" dirty="0"/>
          </a:p>
        </p:txBody>
      </p:sp>
      <p:pic>
        <p:nvPicPr>
          <p:cNvPr id="17" name="图形 16" descr="便携式计算机">
            <a:extLst>
              <a:ext uri="{FF2B5EF4-FFF2-40B4-BE49-F238E27FC236}">
                <a16:creationId xmlns:a16="http://schemas.microsoft.com/office/drawing/2014/main" id="{837A05CE-54FD-4A9A-A668-9ACF9CDDA4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25618" y="3266584"/>
            <a:ext cx="914400" cy="914400"/>
          </a:xfrm>
          <a:prstGeom prst="rect">
            <a:avLst/>
          </a:prstGeom>
        </p:spPr>
      </p:pic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43897155-572A-4813-809A-3F799ADFE39B}"/>
              </a:ext>
            </a:extLst>
          </p:cNvPr>
          <p:cNvCxnSpPr>
            <a:cxnSpLocks/>
          </p:cNvCxnSpPr>
          <p:nvPr/>
        </p:nvCxnSpPr>
        <p:spPr>
          <a:xfrm flipV="1">
            <a:off x="4169025" y="4066163"/>
            <a:ext cx="471069" cy="1079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395C31E5-D968-4AC3-849D-36B7D4AD46A2}"/>
              </a:ext>
            </a:extLst>
          </p:cNvPr>
          <p:cNvCxnSpPr/>
          <p:nvPr/>
        </p:nvCxnSpPr>
        <p:spPr>
          <a:xfrm flipH="1" flipV="1">
            <a:off x="5728996" y="4021494"/>
            <a:ext cx="595644" cy="661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形 23" descr="钥匙">
            <a:extLst>
              <a:ext uri="{FF2B5EF4-FFF2-40B4-BE49-F238E27FC236}">
                <a16:creationId xmlns:a16="http://schemas.microsoft.com/office/drawing/2014/main" id="{E6299A1B-8AEE-40ED-81CC-A7C947545C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9805" y="3495184"/>
            <a:ext cx="457200" cy="457200"/>
          </a:xfrm>
          <a:prstGeom prst="rect">
            <a:avLst/>
          </a:prstGeom>
        </p:spPr>
      </p:pic>
      <p:sp>
        <p:nvSpPr>
          <p:cNvPr id="26" name="箭头: 右 25">
            <a:extLst>
              <a:ext uri="{FF2B5EF4-FFF2-40B4-BE49-F238E27FC236}">
                <a16:creationId xmlns:a16="http://schemas.microsoft.com/office/drawing/2014/main" id="{8EDF5555-E092-40E4-A121-ED53FF49A95E}"/>
              </a:ext>
            </a:extLst>
          </p:cNvPr>
          <p:cNvSpPr/>
          <p:nvPr/>
        </p:nvSpPr>
        <p:spPr>
          <a:xfrm flipH="1">
            <a:off x="4213397" y="3641781"/>
            <a:ext cx="298104" cy="164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8C369669-1A40-4CB6-A3BE-5B535103270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2866418" y="3805789"/>
            <a:ext cx="457202" cy="693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A714561E-14C6-45CC-BC99-043E1AD91C65}"/>
              </a:ext>
            </a:extLst>
          </p:cNvPr>
          <p:cNvCxnSpPr>
            <a:cxnSpLocks/>
          </p:cNvCxnSpPr>
          <p:nvPr/>
        </p:nvCxnSpPr>
        <p:spPr>
          <a:xfrm flipV="1">
            <a:off x="3239921" y="4004206"/>
            <a:ext cx="386402" cy="601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EB4329CE-3D23-4D06-BED4-6D13E5009143}"/>
              </a:ext>
            </a:extLst>
          </p:cNvPr>
          <p:cNvSpPr txBox="1"/>
          <p:nvPr/>
        </p:nvSpPr>
        <p:spPr>
          <a:xfrm rot="18067731">
            <a:off x="3117807" y="4267320"/>
            <a:ext cx="957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challenge</a:t>
            </a:r>
            <a:endParaRPr lang="zh-CN" altLang="en-US" sz="1400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49DF50A0-CC08-40E0-9ACA-6CB83A779DB3}"/>
              </a:ext>
            </a:extLst>
          </p:cNvPr>
          <p:cNvSpPr txBox="1"/>
          <p:nvPr/>
        </p:nvSpPr>
        <p:spPr>
          <a:xfrm rot="18179615">
            <a:off x="2436415" y="3798496"/>
            <a:ext cx="957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response</a:t>
            </a:r>
            <a:endParaRPr lang="zh-CN" altLang="en-US" sz="1400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08A9F17-AA4F-415B-BA2D-45CE0161F6C0}"/>
              </a:ext>
            </a:extLst>
          </p:cNvPr>
          <p:cNvSpPr txBox="1"/>
          <p:nvPr/>
        </p:nvSpPr>
        <p:spPr>
          <a:xfrm>
            <a:off x="4702622" y="3931373"/>
            <a:ext cx="96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Attacker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19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Message Decryption</a:t>
            </a:r>
            <a:r>
              <a:rPr lang="en-US" altLang="zh-CN" dirty="0"/>
              <a:t> 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Trick the access point into decrypting some ciphertext for us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2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IP redirection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Reaction attacks</a:t>
            </a:r>
          </a:p>
        </p:txBody>
      </p:sp>
    </p:spTree>
    <p:extLst>
      <p:ext uri="{BB962C8B-B14F-4D97-AF65-F5344CB8AC3E}">
        <p14:creationId xmlns:p14="http://schemas.microsoft.com/office/powerpoint/2010/main" val="839986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IP redirection</a:t>
            </a:r>
          </a:p>
        </p:txBody>
      </p:sp>
      <p:pic>
        <p:nvPicPr>
          <p:cNvPr id="4" name="内容占位符 3" descr="无线路由器">
            <a:extLst>
              <a:ext uri="{FF2B5EF4-FFF2-40B4-BE49-F238E27FC236}">
                <a16:creationId xmlns:a16="http://schemas.microsoft.com/office/drawing/2014/main" id="{B293144B-FEBB-48B6-9BB5-E8DCB6FDF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5" name="图形 4" descr="智能手机">
            <a:extLst>
              <a:ext uri="{FF2B5EF4-FFF2-40B4-BE49-F238E27FC236}">
                <a16:creationId xmlns:a16="http://schemas.microsoft.com/office/drawing/2014/main" id="{98AA561F-0B5C-4B15-A8F7-91DEB6FDC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2240" y="2971800"/>
            <a:ext cx="914400" cy="914400"/>
          </a:xfrm>
          <a:prstGeom prst="rect">
            <a:avLst/>
          </a:prstGeom>
        </p:spPr>
      </p:pic>
      <p:pic>
        <p:nvPicPr>
          <p:cNvPr id="6" name="图形 5" descr="智能手机">
            <a:extLst>
              <a:ext uri="{FF2B5EF4-FFF2-40B4-BE49-F238E27FC236}">
                <a16:creationId xmlns:a16="http://schemas.microsoft.com/office/drawing/2014/main" id="{666ACF50-C670-4332-884F-1BDE6EA12D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95360" y="2971800"/>
            <a:ext cx="914400" cy="914400"/>
          </a:xfrm>
          <a:prstGeom prst="rect">
            <a:avLst/>
          </a:prstGeom>
        </p:spPr>
      </p:pic>
      <p:pic>
        <p:nvPicPr>
          <p:cNvPr id="7" name="图形 6" descr="便携式计算机">
            <a:extLst>
              <a:ext uri="{FF2B5EF4-FFF2-40B4-BE49-F238E27FC236}">
                <a16:creationId xmlns:a16="http://schemas.microsoft.com/office/drawing/2014/main" id="{EE5BF65D-A347-4074-96E7-77B0A177C1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5035055"/>
            <a:ext cx="914400" cy="914400"/>
          </a:xfrm>
          <a:prstGeom prst="rect">
            <a:avLst/>
          </a:prstGeom>
        </p:spPr>
      </p:pic>
      <p:sp>
        <p:nvSpPr>
          <p:cNvPr id="8" name="箭头: 右 7">
            <a:extLst>
              <a:ext uri="{FF2B5EF4-FFF2-40B4-BE49-F238E27FC236}">
                <a16:creationId xmlns:a16="http://schemas.microsoft.com/office/drawing/2014/main" id="{9CFBD1F8-55CE-429A-8828-CAB165FC8A98}"/>
              </a:ext>
            </a:extLst>
          </p:cNvPr>
          <p:cNvSpPr/>
          <p:nvPr/>
        </p:nvSpPr>
        <p:spPr>
          <a:xfrm>
            <a:off x="3745149" y="3429000"/>
            <a:ext cx="1614791" cy="267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956908C4-784E-4CD3-BCCA-F85AE08DDE7B}"/>
              </a:ext>
            </a:extLst>
          </p:cNvPr>
          <p:cNvSpPr/>
          <p:nvPr/>
        </p:nvSpPr>
        <p:spPr>
          <a:xfrm>
            <a:off x="5990253" y="3886200"/>
            <a:ext cx="214604" cy="1234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33CACC1C-FD26-4366-A97B-3C4BCE81C142}"/>
              </a:ext>
            </a:extLst>
          </p:cNvPr>
          <p:cNvSpPr/>
          <p:nvPr/>
        </p:nvSpPr>
        <p:spPr>
          <a:xfrm>
            <a:off x="6553200" y="3429000"/>
            <a:ext cx="2142931" cy="267511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06F3DE82-B592-4AAA-AEEB-793F0CFE2D9D}"/>
              </a:ext>
            </a:extLst>
          </p:cNvPr>
          <p:cNvCxnSpPr/>
          <p:nvPr/>
        </p:nvCxnSpPr>
        <p:spPr>
          <a:xfrm flipH="1" flipV="1">
            <a:off x="4432041" y="3886200"/>
            <a:ext cx="927899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79765595-0BD0-4A0B-842D-1861ECA03435}"/>
              </a:ext>
            </a:extLst>
          </p:cNvPr>
          <p:cNvSpPr txBox="1"/>
          <p:nvPr/>
        </p:nvSpPr>
        <p:spPr>
          <a:xfrm rot="3112486">
            <a:off x="4235889" y="4456992"/>
            <a:ext cx="92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modify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04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IP redirection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p"/>
                </a:pPr>
                <a:r>
                  <a:rPr lang="en-US" altLang="zh-CN" sz="2600" dirty="0"/>
                  <a:t>Access point acts as a IP router.</a:t>
                </a:r>
              </a:p>
              <a:p>
                <a:pPr>
                  <a:buFont typeface="Wingdings" panose="05000000000000000000" pitchFamily="2" charset="2"/>
                  <a:buChar char="p"/>
                </a:pPr>
                <a:r>
                  <a:rPr lang="en-US" altLang="zh-CN" sz="2600" dirty="0"/>
                  <a:t>Sniff an encrypted packet.</a:t>
                </a:r>
              </a:p>
              <a:p>
                <a:pPr>
                  <a:buFont typeface="Wingdings" panose="05000000000000000000" pitchFamily="2" charset="2"/>
                  <a:buChar char="p"/>
                </a:pPr>
                <a:r>
                  <a:rPr lang="en-US" altLang="zh-CN" sz="2600" dirty="0"/>
                  <a:t>Modify the destination IP address.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IP checksum for the original packet is known.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Original IP checksum is not known.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Compensate by a change in another field.</a:t>
                </a:r>
              </a:p>
              <a:p>
                <a:pPr>
                  <a:buFont typeface="Wingdings" panose="05000000000000000000" pitchFamily="2" charset="2"/>
                  <a:buChar char="p"/>
                </a:pPr>
                <a:endParaRPr lang="en-US" altLang="zh-CN" sz="2600" dirty="0"/>
              </a:p>
              <a:p>
                <a:pPr>
                  <a:buFont typeface="Wingdings" panose="05000000000000000000" pitchFamily="2" charset="2"/>
                  <a:buChar char="p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600" b="0" i="1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6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600" b="0" i="0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sz="2600" i="1" dirty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26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600" i="1" dirty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sz="2600" b="0" i="0" dirty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26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  <m:sup>
                        <m: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sz="2600" b="0" i="0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zh-CN" sz="2600" b="0" i="0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600" b="0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endParaRPr lang="en-US" altLang="zh-CN" sz="2600" dirty="0"/>
              </a:p>
              <a:p>
                <a:pPr lvl="1">
                  <a:buFont typeface="Wingdings" panose="05000000000000000000" pitchFamily="2" charset="2"/>
                  <a:buChar char="p"/>
                </a:pP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C445048F-B3F8-4386-BED8-DB78854B0637}"/>
              </a:ext>
            </a:extLst>
          </p:cNvPr>
          <p:cNvSpPr txBox="1"/>
          <p:nvPr/>
        </p:nvSpPr>
        <p:spPr>
          <a:xfrm>
            <a:off x="3644536" y="4665307"/>
            <a:ext cx="124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high 16-bit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0CFEBFD-9421-4ACB-BFDC-563551D6F393}"/>
              </a:ext>
            </a:extLst>
          </p:cNvPr>
          <p:cNvSpPr txBox="1"/>
          <p:nvPr/>
        </p:nvSpPr>
        <p:spPr>
          <a:xfrm>
            <a:off x="4885508" y="4665307"/>
            <a:ext cx="124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low 16-bit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A578E77C-BB95-47CA-B119-8A93A2FDC063}"/>
              </a:ext>
            </a:extLst>
          </p:cNvPr>
          <p:cNvCxnSpPr>
            <a:endCxn id="4" idx="2"/>
          </p:cNvCxnSpPr>
          <p:nvPr/>
        </p:nvCxnSpPr>
        <p:spPr>
          <a:xfrm flipH="1" flipV="1">
            <a:off x="4265022" y="5034639"/>
            <a:ext cx="88641" cy="171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2F89C09-12B5-4D4C-87B2-C9764169B137}"/>
              </a:ext>
            </a:extLst>
          </p:cNvPr>
          <p:cNvCxnSpPr/>
          <p:nvPr/>
        </p:nvCxnSpPr>
        <p:spPr>
          <a:xfrm flipV="1">
            <a:off x="5137434" y="5034639"/>
            <a:ext cx="93306" cy="19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57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IP checksum is not known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>
                  <a:buFont typeface="Wingdings" panose="05000000000000000000" pitchFamily="2" charset="2"/>
                  <a:buChar char="p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altLang="zh-CN" sz="2400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40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dirty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US" altLang="zh-CN" sz="2400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sz="2400" dirty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400" dirty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dirty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  <m:sup>
                        <m:r>
                          <a:rPr lang="en-US" altLang="zh-CN" sz="2400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sz="2400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dirty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dirty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zh-CN" sz="2400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dirty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dirty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endParaRPr lang="en-US" altLang="zh-CN" sz="2400" dirty="0"/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Given </a:t>
                </a:r>
                <a:r>
                  <a:rPr lang="el-GR" altLang="zh-CN" sz="2400" dirty="0"/>
                  <a:t>ξ = </a:t>
                </a:r>
                <a:r>
                  <a:rPr lang="en-US" altLang="zh-CN" sz="2400" dirty="0"/>
                  <a:t>X’ – X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Need △</a:t>
                </a:r>
                <a:r>
                  <a:rPr lang="zh-CN" altLang="en-US" sz="2400" dirty="0"/>
                  <a:t>＝ </a:t>
                </a:r>
                <a:r>
                  <a:rPr lang="en-US" altLang="zh-CN" sz="2400" dirty="0"/>
                  <a:t>X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</a:t>
                </a:r>
                <a:r>
                  <a:rPr lang="en-US" altLang="zh-CN" sz="2400" dirty="0"/>
                  <a:t> X’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By the value of </a:t>
                </a:r>
                <a:r>
                  <a:rPr lang="el-GR" altLang="zh-CN" sz="2400" dirty="0"/>
                  <a:t>ξ</a:t>
                </a:r>
                <a:r>
                  <a:rPr lang="en-US" altLang="zh-CN" sz="2400" dirty="0"/>
                  <a:t> to</a:t>
                </a:r>
                <a:r>
                  <a:rPr lang="el-GR" altLang="zh-CN" sz="2400" dirty="0"/>
                  <a:t> </a:t>
                </a:r>
                <a:r>
                  <a:rPr lang="en-US" altLang="zh-CN" sz="2400" dirty="0"/>
                  <a:t>guess the △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428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X = X’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Modify another field so that X=X’.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endParaRPr lang="en-US" altLang="zh-CN" sz="2400" dirty="0"/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Monitoring access to an entire class B network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n-US" altLang="zh-CN" sz="2400" dirty="0"/>
              </a:p>
              <a:p>
                <a:pPr lvl="1">
                  <a:buFont typeface="Wingdings" panose="05000000000000000000" pitchFamily="2" charset="2"/>
                  <a:buChar char="p"/>
                </a:pP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9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WEP Protocol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WEP </a:t>
            </a:r>
            <a:r>
              <a:rPr lang="en-US" altLang="zh-CN" sz="2600" dirty="0">
                <a:latin typeface="Arial" panose="020B0604020202020204" pitchFamily="34" charset="0"/>
              </a:rPr>
              <a:t>–</a:t>
            </a:r>
            <a:r>
              <a:rPr lang="en-US" altLang="zh-CN" sz="2600" dirty="0"/>
              <a:t> Wired Equivalent Privacy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Wireless networks standard 802.11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Designed to provide the same level of security as wired networks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Protocol goals: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200" dirty="0"/>
              <a:t>Confidentiality: prevent eavesdropping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200" dirty="0"/>
              <a:t>Access control: protect access to a wireless network infrastructure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200" dirty="0"/>
              <a:t>Data integrity: prevent tampering with messages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>
                <a:solidFill>
                  <a:srgbClr val="FF0000"/>
                </a:solidFill>
              </a:rPr>
              <a:t>None of the security goals are achieved.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7445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Reaction attacks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Only on TCP protocol.</a:t>
                </a:r>
              </a:p>
              <a:p>
                <a:pPr lvl="2">
                  <a:buFont typeface="Wingdings" panose="05000000000000000000" pitchFamily="2" charset="2"/>
                  <a:buChar char="n"/>
                </a:pPr>
                <a:r>
                  <a:rPr lang="en-US" altLang="zh-CN" sz="2000" dirty="0"/>
                  <a:t>TCP packets will be dropped for incorrect checksum.</a:t>
                </a:r>
              </a:p>
              <a:p>
                <a:pPr lvl="2">
                  <a:buFont typeface="Wingdings" panose="05000000000000000000" pitchFamily="2" charset="2"/>
                  <a:buChar char="n"/>
                </a:pPr>
                <a:r>
                  <a:rPr lang="en-US" altLang="zh-CN" sz="2000" dirty="0"/>
                  <a:t>TCP return ACK for the correct packets.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Modify packet and check recipients reaction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endParaRPr lang="en-US" altLang="zh-CN" sz="2400" dirty="0"/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b="0" dirty="0"/>
                  <a:t>ACK: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/>
                  <a:t>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</a:t>
                </a:r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en-US" altLang="zh-CN" sz="2400" dirty="0"/>
                  <a:t> = 1; No ACK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/>
                  <a:t>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</a:t>
                </a:r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en-US" altLang="zh-CN" sz="2400" dirty="0"/>
                  <a:t> = 0</a:t>
                </a:r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CN" sz="2400" dirty="0"/>
                  <a:t>Each ACK will reveal one bit of information.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FF071-ADEF-4373-A13A-54CC545EF9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989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Countermeasures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Place the wireless network outside of the organization firewall and no routes to the outside Internet exist from the wireless network. 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zh-CN" sz="2000" dirty="0"/>
              <a:t>VPN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Improve the key management</a:t>
            </a:r>
          </a:p>
        </p:txBody>
      </p:sp>
    </p:spTree>
    <p:extLst>
      <p:ext uri="{BB962C8B-B14F-4D97-AF65-F5344CB8AC3E}">
        <p14:creationId xmlns:p14="http://schemas.microsoft.com/office/powerpoint/2010/main" val="1543644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802.11i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Replacement of WEP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Defines authentication, key management, confidentiality, integrity and encapsulations for 802.11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Includes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zh-CN" sz="2000" dirty="0"/>
              <a:t>WEP (current implemented)</a:t>
            </a:r>
          </a:p>
          <a:p>
            <a:pPr lvl="3">
              <a:buFont typeface="Wingdings" panose="05000000000000000000" pitchFamily="2" charset="2"/>
              <a:buChar char="p"/>
            </a:pPr>
            <a:r>
              <a:rPr lang="en-US" altLang="zh-CN" sz="2000" dirty="0"/>
              <a:t>Encryption: RC4; Integrity: CRC-32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zh-CN" sz="2000" dirty="0"/>
              <a:t>TKIP (temporary solution)</a:t>
            </a:r>
          </a:p>
          <a:p>
            <a:pPr lvl="3">
              <a:buFont typeface="Wingdings" panose="05000000000000000000" pitchFamily="2" charset="2"/>
              <a:buChar char="p"/>
            </a:pPr>
            <a:r>
              <a:rPr lang="en-US" altLang="zh-CN" sz="2000" dirty="0"/>
              <a:t>Encryption: RC4; Integrity: Michael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zh-CN" sz="2000" dirty="0"/>
              <a:t>WRAP (Wireless Robust Authenticated Protocol)</a:t>
            </a:r>
          </a:p>
          <a:p>
            <a:pPr lvl="3">
              <a:buFont typeface="Wingdings" panose="05000000000000000000" pitchFamily="2" charset="2"/>
              <a:buChar char="p"/>
            </a:pPr>
            <a:r>
              <a:rPr lang="en-US" altLang="zh-CN" sz="2000" dirty="0"/>
              <a:t>Encryption: AES; Integrity: HMAC-MD5</a:t>
            </a:r>
          </a:p>
          <a:p>
            <a:pPr lvl="1">
              <a:buFont typeface="Wingdings" panose="05000000000000000000" pitchFamily="2" charset="2"/>
              <a:buChar char="p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30258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WPA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WPA – Wi-Fi Protected Access 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Draft security enhancements for 802.11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A subset of the 802.11i proposed standard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Fixed most of the WEP problems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Design goals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Preserve packet format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Work with deployed 802.11 hardware in AP and NICs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Composed of two components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Authentication and master key generation– 802.1X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TKIP (Temporal Key Integrity Protocol) - Temporal key generation, Confidentiality and Integrity</a:t>
            </a:r>
          </a:p>
          <a:p>
            <a:pPr lvl="1">
              <a:buFont typeface="Wingdings" panose="05000000000000000000" pitchFamily="2" charset="2"/>
              <a:buChar char="p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605660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TKIP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TKIP - Temporal Key Integrity Protocol</a:t>
            </a:r>
          </a:p>
          <a:p>
            <a:pPr lvl="1">
              <a:buFont typeface="Wingdings" panose="05000000000000000000" pitchFamily="2" charset="2"/>
              <a:buChar char="p"/>
            </a:pPr>
            <a:endParaRPr lang="en-US" altLang="zh-CN" sz="2400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A cryptographic 64 bits MIC (Message Integrity Code) 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A per-packet sequence number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A per-packet key mixing function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Key regenerated frequently</a:t>
            </a:r>
          </a:p>
          <a:p>
            <a:pPr lvl="1">
              <a:buFont typeface="Wingdings" panose="05000000000000000000" pitchFamily="2" charset="2"/>
              <a:buChar char="p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024397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TKIP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Use RC4 as its cipher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Provide a rekeying mechanism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Every data packet is sent with a unique encryption key</a:t>
            </a:r>
          </a:p>
        </p:txBody>
      </p:sp>
    </p:spTree>
    <p:extLst>
      <p:ext uri="{BB962C8B-B14F-4D97-AF65-F5344CB8AC3E}">
        <p14:creationId xmlns:p14="http://schemas.microsoft.com/office/powerpoint/2010/main" val="2990869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WPA Insecurity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MIC and key mixing algorithms are cryptographically weak.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WPA2 replaced WPA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CCMP(Counter Mode CBC-MAC Protocol) an AES(Advanced Encryption Standard)-based encryption mode.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KRACK(Key Reinstallation Attack)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Don’t need the key 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Aims at four-way handshake to by deceiving the user to reset the used key.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WPA2 don’t require the key can be used once.  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WPA3</a:t>
            </a:r>
          </a:p>
          <a:p>
            <a:pPr lvl="2">
              <a:buFont typeface="Wingdings" panose="05000000000000000000" pitchFamily="2" charset="2"/>
              <a:buChar char="p"/>
            </a:pPr>
            <a:r>
              <a:rPr lang="en-US" altLang="zh-CN" sz="2000" dirty="0"/>
              <a:t>Uses 192-bit encryption and individualized encryption for each user.</a:t>
            </a:r>
          </a:p>
          <a:p>
            <a:pPr lvl="1">
              <a:buFont typeface="Wingdings" panose="05000000000000000000" pitchFamily="2" charset="2"/>
              <a:buChar char="p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483698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987487" cy="402336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Design of security protocols is difficult (more than the design of network protocols).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Combining several secure algorithms does not mean that the result is secure.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2400" dirty="0"/>
              <a:t>Engineering perspective dictated selection of cryptographic algorithms.</a:t>
            </a:r>
          </a:p>
        </p:txBody>
      </p:sp>
    </p:spTree>
    <p:extLst>
      <p:ext uri="{BB962C8B-B14F-4D97-AF65-F5344CB8AC3E}">
        <p14:creationId xmlns:p14="http://schemas.microsoft.com/office/powerpoint/2010/main" val="39547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Confidentiality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If C1 = P1</a:t>
            </a:r>
            <a:r>
              <a:rPr lang="en-US" altLang="en-US" sz="2800" dirty="0">
                <a:sym typeface="Symbol" panose="05050102010706020507" pitchFamily="18" charset="2"/>
              </a:rPr>
              <a:t>  </a:t>
            </a:r>
            <a:r>
              <a:rPr lang="en-US" altLang="zh-CN" sz="2600" dirty="0"/>
              <a:t>RC4(</a:t>
            </a:r>
            <a:r>
              <a:rPr lang="en-US" altLang="zh-CN" sz="2600" dirty="0" err="1"/>
              <a:t>v,k</a:t>
            </a:r>
            <a:r>
              <a:rPr lang="en-US" altLang="zh-CN" sz="2600" dirty="0"/>
              <a:t>); C2 = P2</a:t>
            </a:r>
            <a:r>
              <a:rPr lang="en-US" altLang="en-US" sz="2800" dirty="0">
                <a:sym typeface="Symbol" panose="05050102010706020507" pitchFamily="18" charset="2"/>
              </a:rPr>
              <a:t>  </a:t>
            </a:r>
            <a:r>
              <a:rPr lang="en-US" altLang="zh-CN" sz="2600" dirty="0"/>
              <a:t>RC4(</a:t>
            </a:r>
            <a:r>
              <a:rPr lang="en-US" altLang="zh-CN" sz="2600" dirty="0" err="1"/>
              <a:t>v,k</a:t>
            </a:r>
            <a:r>
              <a:rPr lang="en-US" altLang="zh-CN" sz="2600" dirty="0"/>
              <a:t>)</a:t>
            </a:r>
            <a:br>
              <a:rPr lang="en-US" altLang="zh-CN" sz="2600" dirty="0"/>
            </a:br>
            <a:r>
              <a:rPr lang="en-US" altLang="zh-CN" sz="2600" dirty="0"/>
              <a:t>  Then C1</a:t>
            </a:r>
            <a:r>
              <a:rPr lang="en-US" altLang="en-US" sz="2800" dirty="0">
                <a:sym typeface="Symbol" panose="05050102010706020507" pitchFamily="18" charset="2"/>
              </a:rPr>
              <a:t>  </a:t>
            </a:r>
            <a:r>
              <a:rPr lang="en-US" altLang="zh-CN" sz="2600" dirty="0"/>
              <a:t>C2 = P1</a:t>
            </a:r>
            <a:r>
              <a:rPr lang="en-US" altLang="en-US" sz="2800" dirty="0">
                <a:sym typeface="Symbol" panose="05050102010706020507" pitchFamily="18" charset="2"/>
              </a:rPr>
              <a:t>  </a:t>
            </a:r>
            <a:r>
              <a:rPr lang="en-US" altLang="zh-CN" sz="2600" dirty="0"/>
              <a:t>P2</a:t>
            </a:r>
            <a:endParaRPr lang="en-US" altLang="zh-CN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400" dirty="0"/>
              <a:t>Risks of keystream reuse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400" dirty="0"/>
              <a:t>If plaintext of one of the message is known, the other is immediately obtainable.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400" dirty="0"/>
              <a:t> There are known techniques for breaking reused keystreams.</a:t>
            </a:r>
            <a:endParaRPr lang="en-US" altLang="zh-CN" sz="2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400" dirty="0"/>
              <a:t>Two conditions required for this class of attacks to succeed: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400" dirty="0"/>
              <a:t>Availability of ciphertexts where the keystream is used more than once.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400" dirty="0"/>
              <a:t>Partial knowledge of some of the plaintexts.</a:t>
            </a:r>
          </a:p>
        </p:txBody>
      </p:sp>
    </p:spTree>
    <p:extLst>
      <p:ext uri="{BB962C8B-B14F-4D97-AF65-F5344CB8AC3E}">
        <p14:creationId xmlns:p14="http://schemas.microsoft.com/office/powerpoint/2010/main" val="102044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Finding instances of keystream reuse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Shared key k changes rarely.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Reuse of IV’s reuse of the RC4 keystream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IV’s are public</a:t>
            </a:r>
          </a:p>
        </p:txBody>
      </p:sp>
    </p:spTree>
    <p:extLst>
      <p:ext uri="{BB962C8B-B14F-4D97-AF65-F5344CB8AC3E}">
        <p14:creationId xmlns:p14="http://schemas.microsoft.com/office/powerpoint/2010/main" val="126233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IV(initialization vector) issue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WEP standard recommends (but does not require) that the IV be changed after every packet.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PCMCIA cards sets IV to zero and increment it by 1 for each packet.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The IV field used by WEP is only 24bits.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Birthday paradox: Random IV for each packet will be expected to incur collisions after transmitting just 5000 packets.</a:t>
            </a:r>
          </a:p>
        </p:txBody>
      </p:sp>
    </p:spTree>
    <p:extLst>
      <p:ext uri="{BB962C8B-B14F-4D97-AF65-F5344CB8AC3E}">
        <p14:creationId xmlns:p14="http://schemas.microsoft.com/office/powerpoint/2010/main" val="169244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Exploiting keystream reuse 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Many fields of IP traffic are predictable.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600" dirty="0"/>
              <a:t>login sequences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600" dirty="0"/>
              <a:t>shared library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Active attack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600" dirty="0"/>
              <a:t>sending IP traffic directly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2600" dirty="0"/>
              <a:t>sending spam e-mail </a:t>
            </a:r>
          </a:p>
        </p:txBody>
      </p:sp>
      <p:pic>
        <p:nvPicPr>
          <p:cNvPr id="4" name="图形 3" descr="便携式计算机">
            <a:extLst>
              <a:ext uri="{FF2B5EF4-FFF2-40B4-BE49-F238E27FC236}">
                <a16:creationId xmlns:a16="http://schemas.microsoft.com/office/drawing/2014/main" id="{333094F5-5507-473C-BA85-CC80551B0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3880" y="4615775"/>
            <a:ext cx="914400" cy="914400"/>
          </a:xfrm>
          <a:prstGeom prst="rect">
            <a:avLst/>
          </a:prstGeom>
        </p:spPr>
      </p:pic>
      <p:pic>
        <p:nvPicPr>
          <p:cNvPr id="5" name="图形 4" descr="无线路由器">
            <a:extLst>
              <a:ext uri="{FF2B5EF4-FFF2-40B4-BE49-F238E27FC236}">
                <a16:creationId xmlns:a16="http://schemas.microsoft.com/office/drawing/2014/main" id="{883323CA-1289-4D14-8A03-7417463FC9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1149" y="3604099"/>
            <a:ext cx="914400" cy="914400"/>
          </a:xfrm>
          <a:prstGeom prst="rect">
            <a:avLst/>
          </a:prstGeom>
        </p:spPr>
      </p:pic>
      <p:pic>
        <p:nvPicPr>
          <p:cNvPr id="6" name="图形 5" descr="智能手机">
            <a:extLst>
              <a:ext uri="{FF2B5EF4-FFF2-40B4-BE49-F238E27FC236}">
                <a16:creationId xmlns:a16="http://schemas.microsoft.com/office/drawing/2014/main" id="{ADE62213-949E-4D71-BB00-387A0A340C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12080" y="4615775"/>
            <a:ext cx="914400" cy="914400"/>
          </a:xfrm>
          <a:prstGeom prst="rect">
            <a:avLst/>
          </a:prstGeom>
        </p:spPr>
      </p:pic>
      <p:pic>
        <p:nvPicPr>
          <p:cNvPr id="7" name="图形 6" descr="便携式计算机">
            <a:extLst>
              <a:ext uri="{FF2B5EF4-FFF2-40B4-BE49-F238E27FC236}">
                <a16:creationId xmlns:a16="http://schemas.microsoft.com/office/drawing/2014/main" id="{FA881B99-052B-4CCC-A4A5-B986A20BD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3880" y="2971800"/>
            <a:ext cx="914400" cy="9144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1880315-927D-4AFA-9823-7DFCC9D94C29}"/>
              </a:ext>
            </a:extLst>
          </p:cNvPr>
          <p:cNvSpPr txBox="1"/>
          <p:nvPr/>
        </p:nvSpPr>
        <p:spPr>
          <a:xfrm>
            <a:off x="8160884" y="5330303"/>
            <a:ext cx="96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Attacker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8B1DFC9-82C1-4B35-B17A-C5900A7C97DF}"/>
              </a:ext>
            </a:extLst>
          </p:cNvPr>
          <p:cNvSpPr txBox="1"/>
          <p:nvPr/>
        </p:nvSpPr>
        <p:spPr>
          <a:xfrm>
            <a:off x="8183880" y="3672748"/>
            <a:ext cx="96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Attacker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E8AD0AD-F0DA-4BEE-AA3C-900130796321}"/>
              </a:ext>
            </a:extLst>
          </p:cNvPr>
          <p:cNvCxnSpPr>
            <a:stCxn id="7" idx="1"/>
          </p:cNvCxnSpPr>
          <p:nvPr/>
        </p:nvCxnSpPr>
        <p:spPr>
          <a:xfrm flipH="1">
            <a:off x="7501812" y="3429000"/>
            <a:ext cx="682068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DE69ECA1-2D1D-46D1-A10C-AF5F680A4FC4}"/>
              </a:ext>
            </a:extLst>
          </p:cNvPr>
          <p:cNvCxnSpPr/>
          <p:nvPr/>
        </p:nvCxnSpPr>
        <p:spPr>
          <a:xfrm flipH="1">
            <a:off x="6096000" y="4394718"/>
            <a:ext cx="575149" cy="401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6B261D07-F305-4136-9FD6-C59F2DC30868}"/>
              </a:ext>
            </a:extLst>
          </p:cNvPr>
          <p:cNvCxnSpPr/>
          <p:nvPr/>
        </p:nvCxnSpPr>
        <p:spPr>
          <a:xfrm>
            <a:off x="6512767" y="4615775"/>
            <a:ext cx="1548882" cy="329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B1FE5CBC-DCAB-4F77-9D5B-82D8D8EFF6A3}"/>
              </a:ext>
            </a:extLst>
          </p:cNvPr>
          <p:cNvSpPr txBox="1"/>
          <p:nvPr/>
        </p:nvSpPr>
        <p:spPr>
          <a:xfrm>
            <a:off x="6248711" y="4684266"/>
            <a:ext cx="113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encrypted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882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Decryption Dictionaries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Build dictionaries from the intercepted messages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Full table</a:t>
            </a:r>
            <a:r>
              <a:rPr lang="en-US" altLang="zh-CN" sz="2600" dirty="0"/>
              <a:t> roughly 24 GB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Dictionary attack is effective regardless of key size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Worse: PCMCIA cards reset the IV to 0 for each reinitialization.</a:t>
            </a:r>
          </a:p>
        </p:txBody>
      </p:sp>
    </p:spTree>
    <p:extLst>
      <p:ext uri="{BB962C8B-B14F-4D97-AF65-F5344CB8AC3E}">
        <p14:creationId xmlns:p14="http://schemas.microsoft.com/office/powerpoint/2010/main" val="354085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Key Management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Use a single key for an entire network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The keys stored on the users’ computers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Increases chances of IV collision</a:t>
            </a:r>
          </a:p>
        </p:txBody>
      </p:sp>
    </p:spTree>
    <p:extLst>
      <p:ext uri="{BB962C8B-B14F-4D97-AF65-F5344CB8AC3E}">
        <p14:creationId xmlns:p14="http://schemas.microsoft.com/office/powerpoint/2010/main" val="100912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45C2-1E46-469D-BB1C-F8760D07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b="1" dirty="0"/>
              <a:t>Message Authentication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FF071-ADEF-4373-A13A-54CC545E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800" dirty="0"/>
              <a:t>Message Modification (</a:t>
            </a:r>
            <a:r>
              <a:rPr lang="en-US" altLang="en-US" sz="2800" dirty="0"/>
              <a:t>Data integrity</a:t>
            </a:r>
            <a:r>
              <a:rPr lang="en-US" altLang="zh-CN" sz="2800" dirty="0"/>
              <a:t>)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dirty="0"/>
              <a:t>Message Injection (</a:t>
            </a:r>
            <a:r>
              <a:rPr lang="en-US" altLang="zh-CN" sz="2800" dirty="0"/>
              <a:t>Access control</a:t>
            </a:r>
            <a:r>
              <a:rPr lang="en-US" altLang="zh-CN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43849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1479</TotalTime>
  <Words>955</Words>
  <Application>Microsoft Office PowerPoint</Application>
  <PresentationFormat>宽屏</PresentationFormat>
  <Paragraphs>180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宋体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回顾</vt:lpstr>
      <vt:lpstr>Intercepting Mobile Communications: The Insecurity of 802.11</vt:lpstr>
      <vt:lpstr>WEP Protocol</vt:lpstr>
      <vt:lpstr>Confidentiality</vt:lpstr>
      <vt:lpstr>Finding instances of keystream reuse</vt:lpstr>
      <vt:lpstr>IV(initialization vector) issue</vt:lpstr>
      <vt:lpstr>Exploiting keystream reuse </vt:lpstr>
      <vt:lpstr>Decryption Dictionaries</vt:lpstr>
      <vt:lpstr>Key Management</vt:lpstr>
      <vt:lpstr>Message Authentication</vt:lpstr>
      <vt:lpstr>Message Modification</vt:lpstr>
      <vt:lpstr>C -&gt; C’</vt:lpstr>
      <vt:lpstr>PowerPoint 演示文稿</vt:lpstr>
      <vt:lpstr>Message Injection</vt:lpstr>
      <vt:lpstr>Authentication Spoofing</vt:lpstr>
      <vt:lpstr>Message Decryption </vt:lpstr>
      <vt:lpstr>IP redirection</vt:lpstr>
      <vt:lpstr>IP redirection</vt:lpstr>
      <vt:lpstr>IP checksum is not known</vt:lpstr>
      <vt:lpstr>X = X’ </vt:lpstr>
      <vt:lpstr>Reaction attacks</vt:lpstr>
      <vt:lpstr>Countermeasures</vt:lpstr>
      <vt:lpstr>802.11i</vt:lpstr>
      <vt:lpstr>WPA</vt:lpstr>
      <vt:lpstr>TKIP</vt:lpstr>
      <vt:lpstr>TKIP</vt:lpstr>
      <vt:lpstr>WPA Insecurity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贺舒立</dc:creator>
  <cp:lastModifiedBy>贺舒立</cp:lastModifiedBy>
  <cp:revision>65</cp:revision>
  <dcterms:created xsi:type="dcterms:W3CDTF">2018-04-21T22:15:22Z</dcterms:created>
  <dcterms:modified xsi:type="dcterms:W3CDTF">2018-04-24T04:07:54Z</dcterms:modified>
</cp:coreProperties>
</file>