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30"/>
  </p:notesMasterIdLst>
  <p:sldIdLst>
    <p:sldId id="256" r:id="rId2"/>
    <p:sldId id="257" r:id="rId3"/>
    <p:sldId id="259" r:id="rId4"/>
    <p:sldId id="276" r:id="rId5"/>
    <p:sldId id="258" r:id="rId6"/>
    <p:sldId id="277" r:id="rId7"/>
    <p:sldId id="278" r:id="rId8"/>
    <p:sldId id="262" r:id="rId9"/>
    <p:sldId id="263" r:id="rId10"/>
    <p:sldId id="279" r:id="rId11"/>
    <p:sldId id="280" r:id="rId12"/>
    <p:sldId id="281" r:id="rId13"/>
    <p:sldId id="265" r:id="rId14"/>
    <p:sldId id="266" r:id="rId15"/>
    <p:sldId id="282" r:id="rId16"/>
    <p:sldId id="283" r:id="rId17"/>
    <p:sldId id="284" r:id="rId18"/>
    <p:sldId id="268" r:id="rId19"/>
    <p:sldId id="285" r:id="rId20"/>
    <p:sldId id="270" r:id="rId21"/>
    <p:sldId id="271" r:id="rId22"/>
    <p:sldId id="286" r:id="rId23"/>
    <p:sldId id="272" r:id="rId24"/>
    <p:sldId id="273" r:id="rId25"/>
    <p:sldId id="287" r:id="rId26"/>
    <p:sldId id="274" r:id="rId27"/>
    <p:sldId id="288"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赵子璇" initials="赵子璇" lastIdx="1" clrIdx="0">
    <p:extLst>
      <p:ext uri="{19B8F6BF-5375-455C-9EA6-DF929625EA0E}">
        <p15:presenceInfo xmlns:p15="http://schemas.microsoft.com/office/powerpoint/2012/main" userId="129d9b074362f6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397D6-E523-4270-9C8C-34B6FAA9B0E5}" type="datetimeFigureOut">
              <a:rPr lang="zh-CN" altLang="en-US" smtClean="0"/>
              <a:t>2018/5/1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24907-C77B-442D-B37E-B35036F86713}" type="slidenum">
              <a:rPr lang="zh-CN" altLang="en-US" smtClean="0"/>
              <a:t>‹#›</a:t>
            </a:fld>
            <a:endParaRPr lang="zh-CN" altLang="en-US"/>
          </a:p>
        </p:txBody>
      </p:sp>
    </p:spTree>
    <p:extLst>
      <p:ext uri="{BB962C8B-B14F-4D97-AF65-F5344CB8AC3E}">
        <p14:creationId xmlns:p14="http://schemas.microsoft.com/office/powerpoint/2010/main" val="113443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7624907-C77B-442D-B37E-B35036F86713}" type="slidenum">
              <a:rPr lang="zh-CN" altLang="en-US" smtClean="0"/>
              <a:t>6</a:t>
            </a:fld>
            <a:endParaRPr lang="zh-CN" altLang="en-US"/>
          </a:p>
        </p:txBody>
      </p:sp>
    </p:spTree>
    <p:extLst>
      <p:ext uri="{BB962C8B-B14F-4D97-AF65-F5344CB8AC3E}">
        <p14:creationId xmlns:p14="http://schemas.microsoft.com/office/powerpoint/2010/main" val="287864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61E493B-E141-4742-9DF4-C817E747484C}" type="datetimeFigureOut">
              <a:rPr lang="zh-CN" altLang="en-US" smtClean="0"/>
              <a:t>2018/5/1</a:t>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F357167-DB61-454B-B488-F167584B0C39}" type="slidenum">
              <a:rPr lang="zh-CN" altLang="en-US" smtClean="0"/>
              <a:t>‹#›</a:t>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426401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8955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96304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400616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61E493B-E141-4742-9DF4-C817E747484C}" type="datetimeFigureOut">
              <a:rPr lang="zh-CN" altLang="en-US" smtClean="0"/>
              <a:t>2018/5/1</a:t>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F357167-DB61-454B-B488-F167584B0C39}" type="slidenum">
              <a:rPr lang="zh-CN" altLang="en-US" smtClean="0"/>
              <a:t>‹#›</a:t>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644361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5614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363789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61062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E493B-E141-4742-9DF4-C817E747484C}" type="datetimeFigureOut">
              <a:rPr lang="zh-CN" altLang="en-US" smtClean="0"/>
              <a:t>2018/5/1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F357167-DB61-454B-B488-F167584B0C39}" type="slidenum">
              <a:rPr lang="zh-CN" altLang="en-US" smtClean="0"/>
              <a:t>‹#›</a:t>
            </a:fld>
            <a:endParaRPr lang="zh-CN" altLang="en-US"/>
          </a:p>
        </p:txBody>
      </p:sp>
    </p:spTree>
    <p:extLst>
      <p:ext uri="{BB962C8B-B14F-4D97-AF65-F5344CB8AC3E}">
        <p14:creationId xmlns:p14="http://schemas.microsoft.com/office/powerpoint/2010/main" val="19764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1E493B-E141-4742-9DF4-C817E747484C}" type="datetimeFigureOut">
              <a:rPr lang="zh-CN" altLang="en-US" smtClean="0"/>
              <a:t>2018/5/1</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F357167-DB61-454B-B488-F167584B0C39}" type="slidenum">
              <a:rPr lang="zh-CN" altLang="en-US" smtClean="0"/>
              <a:t>‹#›</a:t>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000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1E493B-E141-4742-9DF4-C817E747484C}" type="datetimeFigureOut">
              <a:rPr lang="zh-CN" altLang="en-US" smtClean="0"/>
              <a:t>2018/5/1</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F357167-DB61-454B-B488-F167584B0C39}" type="slidenum">
              <a:rPr lang="zh-CN" altLang="en-US" smtClean="0"/>
              <a:t>‹#›</a:t>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616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61E493B-E141-4742-9DF4-C817E747484C}" type="datetimeFigureOut">
              <a:rPr lang="zh-CN" altLang="en-US" smtClean="0"/>
              <a:t>2018/5/1</a:t>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F357167-DB61-454B-B488-F167584B0C39}" type="slidenum">
              <a:rPr lang="zh-CN" altLang="en-US" smtClean="0"/>
              <a:t>‹#›</a:t>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3779239"/>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hyperlink" Target="https://youtu.be/JSe4bXqH_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D39367-2149-4313-88A8-66BA93E82479}"/>
              </a:ext>
            </a:extLst>
          </p:cNvPr>
          <p:cNvSpPr>
            <a:spLocks noGrp="1"/>
          </p:cNvSpPr>
          <p:nvPr>
            <p:ph type="ctrTitle"/>
          </p:nvPr>
        </p:nvSpPr>
        <p:spPr>
          <a:xfrm>
            <a:off x="1086464" y="1455174"/>
            <a:ext cx="10019071" cy="1973826"/>
          </a:xfrm>
        </p:spPr>
        <p:txBody>
          <a:bodyPr>
            <a:normAutofit/>
          </a:bodyPr>
          <a:lstStyle/>
          <a:p>
            <a:r>
              <a:rPr lang="en-US" altLang="zh-CN" sz="4000" dirty="0" err="1">
                <a:latin typeface="Calibri Light" panose="020F0302020204030204" pitchFamily="34" charset="0"/>
                <a:cs typeface="Calibri Light" panose="020F0302020204030204" pitchFamily="34" charset="0"/>
              </a:rPr>
              <a:t>Widar</a:t>
            </a:r>
            <a:r>
              <a:rPr lang="en-US" altLang="zh-CN" sz="4000" dirty="0">
                <a:latin typeface="Calibri Light" panose="020F0302020204030204" pitchFamily="34" charset="0"/>
                <a:cs typeface="Calibri Light" panose="020F0302020204030204" pitchFamily="34" charset="0"/>
              </a:rPr>
              <a:t>: Decimeter-Level Passive Tracking via Velocity Monitoring with Commodity Wi-Fi</a:t>
            </a:r>
            <a:endParaRPr lang="zh-CN" altLang="en-US" sz="4000" dirty="0">
              <a:latin typeface="Calibri Light" panose="020F0302020204030204" pitchFamily="34" charset="0"/>
              <a:cs typeface="Calibri Light" panose="020F0302020204030204" pitchFamily="34" charset="0"/>
            </a:endParaRPr>
          </a:p>
        </p:txBody>
      </p:sp>
      <p:sp>
        <p:nvSpPr>
          <p:cNvPr id="3" name="副标题 2">
            <a:extLst>
              <a:ext uri="{FF2B5EF4-FFF2-40B4-BE49-F238E27FC236}">
                <a16:creationId xmlns:a16="http://schemas.microsoft.com/office/drawing/2014/main" id="{025757AA-2938-4B9C-9101-06D944D76A43}"/>
              </a:ext>
            </a:extLst>
          </p:cNvPr>
          <p:cNvSpPr>
            <a:spLocks noGrp="1"/>
          </p:cNvSpPr>
          <p:nvPr>
            <p:ph type="subTitle" idx="1"/>
          </p:nvPr>
        </p:nvSpPr>
        <p:spPr>
          <a:xfrm>
            <a:off x="904567" y="3985496"/>
            <a:ext cx="10382864" cy="901136"/>
          </a:xfrm>
        </p:spPr>
        <p:txBody>
          <a:bodyPr>
            <a:normAutofit/>
          </a:bodyPr>
          <a:lstStyle/>
          <a:p>
            <a:r>
              <a:rPr lang="en" altLang="zh-CN" sz="2000" dirty="0">
                <a:latin typeface="Calibri Light" panose="020F0302020204030204" pitchFamily="34" charset="0"/>
                <a:cs typeface="Calibri Light" panose="020F0302020204030204" pitchFamily="34" charset="0"/>
              </a:rPr>
              <a:t>Contributors: </a:t>
            </a:r>
            <a:r>
              <a:rPr lang="en-US" altLang="zh-CN" sz="2000" dirty="0" err="1">
                <a:latin typeface="Calibri Light" panose="020F0302020204030204" pitchFamily="34" charset="0"/>
                <a:cs typeface="Calibri Light" panose="020F0302020204030204" pitchFamily="34" charset="0"/>
              </a:rPr>
              <a:t>Kun</a:t>
            </a:r>
            <a:r>
              <a:rPr lang="en-US" altLang="zh-CN" sz="2000" dirty="0">
                <a:latin typeface="Calibri Light" panose="020F0302020204030204" pitchFamily="34" charset="0"/>
                <a:cs typeface="Calibri Light" panose="020F0302020204030204" pitchFamily="34" charset="0"/>
              </a:rPr>
              <a:t> Qian, </a:t>
            </a:r>
            <a:r>
              <a:rPr lang="en-US" altLang="zh-CN" sz="2000" dirty="0" err="1">
                <a:latin typeface="Calibri Light" panose="020F0302020204030204" pitchFamily="34" charset="0"/>
                <a:cs typeface="Calibri Light" panose="020F0302020204030204" pitchFamily="34" charset="0"/>
              </a:rPr>
              <a:t>Chenshu</a:t>
            </a:r>
            <a:r>
              <a:rPr lang="en-US" altLang="zh-CN" sz="2000" dirty="0">
                <a:latin typeface="Calibri Light" panose="020F0302020204030204" pitchFamily="34" charset="0"/>
                <a:cs typeface="Calibri Light" panose="020F0302020204030204" pitchFamily="34" charset="0"/>
              </a:rPr>
              <a:t> Wu, Zheng Yang, </a:t>
            </a:r>
            <a:r>
              <a:rPr lang="en-US" altLang="zh-CN" sz="2000" dirty="0" err="1">
                <a:latin typeface="Calibri Light" panose="020F0302020204030204" pitchFamily="34" charset="0"/>
                <a:cs typeface="Calibri Light" panose="020F0302020204030204" pitchFamily="34" charset="0"/>
              </a:rPr>
              <a:t>Yunhao</a:t>
            </a:r>
            <a:r>
              <a:rPr lang="en-US" altLang="zh-CN" sz="2000" dirty="0">
                <a:latin typeface="Calibri Light" panose="020F0302020204030204" pitchFamily="34" charset="0"/>
                <a:cs typeface="Calibri Light" panose="020F0302020204030204" pitchFamily="34" charset="0"/>
              </a:rPr>
              <a:t> Liu, Kyle Jamieson</a:t>
            </a:r>
          </a:p>
          <a:p>
            <a:r>
              <a:rPr lang="en-US" altLang="zh-CN" sz="2000" dirty="0">
                <a:latin typeface="Calibri Light" panose="020F0302020204030204" pitchFamily="34" charset="0"/>
                <a:cs typeface="Calibri Light" panose="020F0302020204030204" pitchFamily="34" charset="0"/>
              </a:rPr>
              <a:t>ACM </a:t>
            </a:r>
            <a:r>
              <a:rPr lang="en-US" altLang="zh-CN" sz="2000" dirty="0" err="1">
                <a:latin typeface="Calibri Light" panose="020F0302020204030204" pitchFamily="34" charset="0"/>
                <a:cs typeface="Calibri Light" panose="020F0302020204030204" pitchFamily="34" charset="0"/>
              </a:rPr>
              <a:t>MobiHoc</a:t>
            </a:r>
            <a:r>
              <a:rPr lang="en-US" altLang="zh-CN" sz="2000" dirty="0">
                <a:latin typeface="Calibri Light" panose="020F0302020204030204" pitchFamily="34" charset="0"/>
                <a:cs typeface="Calibri Light" panose="020F0302020204030204" pitchFamily="34" charset="0"/>
              </a:rPr>
              <a:t>, Chennai, India, July 10-14, 2017</a:t>
            </a:r>
          </a:p>
        </p:txBody>
      </p:sp>
      <p:sp>
        <p:nvSpPr>
          <p:cNvPr id="4" name="文本框 3">
            <a:extLst>
              <a:ext uri="{FF2B5EF4-FFF2-40B4-BE49-F238E27FC236}">
                <a16:creationId xmlns:a16="http://schemas.microsoft.com/office/drawing/2014/main" id="{ECA03D0D-D530-4A20-A31E-504C5C35FC96}"/>
              </a:ext>
            </a:extLst>
          </p:cNvPr>
          <p:cNvSpPr txBox="1"/>
          <p:nvPr/>
        </p:nvSpPr>
        <p:spPr>
          <a:xfrm>
            <a:off x="9989574" y="6184491"/>
            <a:ext cx="2202426" cy="400110"/>
          </a:xfrm>
          <a:prstGeom prst="rect">
            <a:avLst/>
          </a:prstGeom>
          <a:noFill/>
        </p:spPr>
        <p:txBody>
          <a:bodyPr wrap="square" rtlCol="0">
            <a:spAutoFit/>
          </a:bodyPr>
          <a:lstStyle/>
          <a:p>
            <a:r>
              <a:rPr lang="en-US" altLang="zh-CN" sz="2000" dirty="0">
                <a:latin typeface="Calibri Light" panose="020F0302020204030204" pitchFamily="34" charset="0"/>
                <a:cs typeface="Calibri Light" panose="020F0302020204030204" pitchFamily="34" charset="0"/>
              </a:rPr>
              <a:t>- </a:t>
            </a:r>
            <a:r>
              <a:rPr lang="en-US" altLang="zh-CN" sz="2000" dirty="0" err="1">
                <a:latin typeface="Calibri Light" panose="020F0302020204030204" pitchFamily="34" charset="0"/>
                <a:cs typeface="Calibri Light" panose="020F0302020204030204" pitchFamily="34" charset="0"/>
              </a:rPr>
              <a:t>Zixuan</a:t>
            </a:r>
            <a:r>
              <a:rPr lang="en-US" altLang="zh-CN" sz="2000" dirty="0">
                <a:latin typeface="Calibri Light" panose="020F0302020204030204" pitchFamily="34" charset="0"/>
                <a:cs typeface="Calibri Light" panose="020F0302020204030204" pitchFamily="34" charset="0"/>
              </a:rPr>
              <a:t> Zhao</a:t>
            </a:r>
            <a:endParaRPr lang="zh-CN" alt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5877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A778FE-EE00-4A8C-97BE-510986527C46}"/>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From CSI to PLCR</a:t>
            </a:r>
            <a:endParaRPr lang="zh-CN" altLang="en-US" dirty="0"/>
          </a:p>
        </p:txBody>
      </p:sp>
      <p:sp>
        <p:nvSpPr>
          <p:cNvPr id="3" name="内容占位符 2">
            <a:extLst>
              <a:ext uri="{FF2B5EF4-FFF2-40B4-BE49-F238E27FC236}">
                <a16:creationId xmlns:a16="http://schemas.microsoft.com/office/drawing/2014/main" id="{A4CA0787-9823-4C1D-8E39-25EFF889C76E}"/>
              </a:ext>
            </a:extLst>
          </p:cNvPr>
          <p:cNvSpPr>
            <a:spLocks noGrp="1"/>
          </p:cNvSpPr>
          <p:nvPr>
            <p:ph idx="1"/>
          </p:nvPr>
        </p:nvSpPr>
        <p:spPr>
          <a:xfrm>
            <a:off x="1147916" y="1757516"/>
            <a:ext cx="9601200" cy="3581400"/>
          </a:xfrm>
        </p:spPr>
        <p:txBody>
          <a:bodyPr>
            <a:normAutofit/>
          </a:bodyPr>
          <a:lstStyle/>
          <a:p>
            <a:r>
              <a:rPr lang="en-US" altLang="zh-CN" sz="2200" dirty="0">
                <a:latin typeface="Calibri" panose="020F0502020204030204" pitchFamily="34" charset="0"/>
                <a:cs typeface="Calibri" panose="020F0502020204030204" pitchFamily="34" charset="0"/>
              </a:rPr>
              <a:t>Relative movements between transceivers and reflectors lead to </a:t>
            </a:r>
            <a:r>
              <a:rPr lang="en-US" altLang="zh-CN" sz="2200" b="1" i="1" dirty="0">
                <a:latin typeface="Calibri" panose="020F0502020204030204" pitchFamily="34" charset="0"/>
                <a:cs typeface="Calibri" panose="020F0502020204030204" pitchFamily="34" charset="0"/>
              </a:rPr>
              <a:t>Doppler effect</a:t>
            </a:r>
          </a:p>
          <a:p>
            <a:r>
              <a:rPr lang="en-US" altLang="zh-CN" sz="2200" dirty="0">
                <a:latin typeface="Calibri" panose="020F0502020204030204" pitchFamily="34" charset="0"/>
                <a:cs typeface="Calibri" panose="020F0502020204030204" pitchFamily="34" charset="0"/>
              </a:rPr>
              <a:t>Root cause: change in the length of signal propagation path</a:t>
            </a:r>
          </a:p>
          <a:p>
            <a:r>
              <a:rPr lang="en-US" altLang="zh-CN" sz="2200" dirty="0">
                <a:latin typeface="Calibri" panose="020F0502020204030204" pitchFamily="34" charset="0"/>
                <a:cs typeface="Calibri" panose="020F0502020204030204" pitchFamily="34" charset="0"/>
              </a:rPr>
              <a:t>The frequency shift of the signals reflected off the moving human is :</a:t>
            </a:r>
            <a:endParaRPr lang="zh-CN" altLang="en-US" sz="2200" dirty="0">
              <a:latin typeface="Calibri" panose="020F0502020204030204" pitchFamily="34" charset="0"/>
              <a:cs typeface="Calibri" panose="020F0502020204030204" pitchFamily="34" charset="0"/>
            </a:endParaRPr>
          </a:p>
          <a:p>
            <a:endParaRPr lang="zh-CN" altLang="en-US" sz="2400" b="1" dirty="0">
              <a:latin typeface="Calibri" panose="020F0502020204030204" pitchFamily="34" charset="0"/>
              <a:cs typeface="Calibri" panose="020F0502020204030204" pitchFamily="34" charset="0"/>
            </a:endParaRPr>
          </a:p>
        </p:txBody>
      </p:sp>
      <p:pic>
        <p:nvPicPr>
          <p:cNvPr id="4" name="内容占位符 4">
            <a:extLst>
              <a:ext uri="{FF2B5EF4-FFF2-40B4-BE49-F238E27FC236}">
                <a16:creationId xmlns:a16="http://schemas.microsoft.com/office/drawing/2014/main" id="{9C5D4BFE-2C51-49A1-A6D7-401506256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587" y="3105834"/>
            <a:ext cx="3409336" cy="670212"/>
          </a:xfrm>
          <a:prstGeom prst="rect">
            <a:avLst/>
          </a:prstGeom>
        </p:spPr>
      </p:pic>
      <p:sp>
        <p:nvSpPr>
          <p:cNvPr id="5" name="矩形 4">
            <a:extLst>
              <a:ext uri="{FF2B5EF4-FFF2-40B4-BE49-F238E27FC236}">
                <a16:creationId xmlns:a16="http://schemas.microsoft.com/office/drawing/2014/main" id="{428080D5-70F8-4870-8AD7-0A88A5E25CD6}"/>
              </a:ext>
            </a:extLst>
          </p:cNvPr>
          <p:cNvSpPr/>
          <p:nvPr/>
        </p:nvSpPr>
        <p:spPr>
          <a:xfrm>
            <a:off x="1219200" y="3770670"/>
            <a:ext cx="6096000" cy="1261884"/>
          </a:xfrm>
          <a:prstGeom prst="rect">
            <a:avLst/>
          </a:prstGeom>
        </p:spPr>
        <p:txBody>
          <a:bodyPr>
            <a:spAutoFit/>
          </a:bodyPr>
          <a:lstStyle/>
          <a:p>
            <a:r>
              <a:rPr lang="en-US" altLang="zh-CN" i="1" dirty="0">
                <a:latin typeface="Calibri" panose="020F0502020204030204" pitchFamily="34" charset="0"/>
                <a:cs typeface="Calibri" panose="020F0502020204030204" pitchFamily="34" charset="0"/>
              </a:rPr>
              <a:t>λ</a:t>
            </a:r>
            <a:r>
              <a:rPr lang="en-US" altLang="zh-CN" dirty="0">
                <a:latin typeface="Calibri" panose="020F0502020204030204" pitchFamily="34" charset="0"/>
                <a:cs typeface="Calibri" panose="020F0502020204030204" pitchFamily="34" charset="0"/>
              </a:rPr>
              <a:t>, </a:t>
            </a:r>
            <a:r>
              <a:rPr lang="en-US" altLang="zh-CN" i="1" dirty="0">
                <a:latin typeface="Calibri" panose="020F0502020204030204" pitchFamily="34" charset="0"/>
                <a:cs typeface="Calibri" panose="020F0502020204030204" pitchFamily="34" charset="0"/>
              </a:rPr>
              <a:t>f </a:t>
            </a:r>
            <a:r>
              <a:rPr lang="en-US" altLang="zh-CN" dirty="0">
                <a:latin typeface="Calibri" panose="020F0502020204030204" pitchFamily="34" charset="0"/>
                <a:cs typeface="Calibri" panose="020F0502020204030204" pitchFamily="34" charset="0"/>
              </a:rPr>
              <a:t>, </a:t>
            </a:r>
            <a:r>
              <a:rPr lang="en-US" altLang="zh-CN" i="1" dirty="0">
                <a:latin typeface="Calibri" panose="020F0502020204030204" pitchFamily="34" charset="0"/>
                <a:cs typeface="Calibri" panose="020F0502020204030204" pitchFamily="34" charset="0"/>
              </a:rPr>
              <a:t>τ </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t </a:t>
            </a:r>
            <a:r>
              <a:rPr lang="en-US" altLang="zh-CN" dirty="0">
                <a:latin typeface="Calibri" panose="020F0502020204030204" pitchFamily="34" charset="0"/>
                <a:cs typeface="Calibri" panose="020F0502020204030204" pitchFamily="34" charset="0"/>
              </a:rPr>
              <a:t>) are the wave-length, carrier frequency and time of</a:t>
            </a:r>
          </a:p>
          <a:p>
            <a:r>
              <a:rPr lang="en-US" altLang="zh-CN" dirty="0">
                <a:latin typeface="Calibri" panose="020F0502020204030204" pitchFamily="34" charset="0"/>
                <a:cs typeface="Calibri" panose="020F0502020204030204" pitchFamily="34" charset="0"/>
              </a:rPr>
              <a:t>flight of the signal, and </a:t>
            </a:r>
            <a:r>
              <a:rPr lang="en-US" altLang="zh-CN" i="1" dirty="0">
                <a:latin typeface="Calibri" panose="020F0502020204030204" pitchFamily="34" charset="0"/>
                <a:cs typeface="Calibri" panose="020F0502020204030204" pitchFamily="34" charset="0"/>
              </a:rPr>
              <a:t>d</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t </a:t>
            </a:r>
            <a:r>
              <a:rPr lang="en-US" altLang="zh-CN" dirty="0">
                <a:latin typeface="Calibri" panose="020F0502020204030204" pitchFamily="34" charset="0"/>
                <a:cs typeface="Calibri" panose="020F0502020204030204" pitchFamily="34" charset="0"/>
              </a:rPr>
              <a:t>) is the length of the path NLOS2.</a:t>
            </a:r>
          </a:p>
          <a:p>
            <a:endParaRPr lang="en-US" altLang="zh-CN" dirty="0">
              <a:latin typeface="Calibri" panose="020F0502020204030204" pitchFamily="34" charset="0"/>
              <a:cs typeface="Calibri" panose="020F0502020204030204" pitchFamily="34" charset="0"/>
            </a:endParaRPr>
          </a:p>
          <a:p>
            <a:r>
              <a:rPr lang="en-US" altLang="zh-CN" sz="2200" dirty="0">
                <a:solidFill>
                  <a:schemeClr val="tx2"/>
                </a:solidFill>
                <a:latin typeface="Calibri" panose="020F0502020204030204" pitchFamily="34" charset="0"/>
                <a:cs typeface="Calibri" panose="020F0502020204030204" pitchFamily="34" charset="0"/>
              </a:rPr>
              <a:t>PLCR r is mathematically defined as</a:t>
            </a:r>
            <a:endParaRPr lang="zh-CN" altLang="en-US" sz="2200" dirty="0">
              <a:solidFill>
                <a:schemeClr val="tx2"/>
              </a:solidFill>
              <a:latin typeface="Calibri" panose="020F0502020204030204" pitchFamily="34" charset="0"/>
              <a:cs typeface="Calibri" panose="020F0502020204030204" pitchFamily="34" charset="0"/>
            </a:endParaRPr>
          </a:p>
        </p:txBody>
      </p:sp>
      <p:pic>
        <p:nvPicPr>
          <p:cNvPr id="6" name="图片 5">
            <a:extLst>
              <a:ext uri="{FF2B5EF4-FFF2-40B4-BE49-F238E27FC236}">
                <a16:creationId xmlns:a16="http://schemas.microsoft.com/office/drawing/2014/main" id="{25A04E82-ADD3-4826-8DED-9EC8928FB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265" y="3101816"/>
            <a:ext cx="3914427" cy="2630370"/>
          </a:xfrm>
          <a:prstGeom prst="rect">
            <a:avLst/>
          </a:prstGeom>
        </p:spPr>
      </p:pic>
      <p:sp>
        <p:nvSpPr>
          <p:cNvPr id="7" name="箭头: 右 6">
            <a:extLst>
              <a:ext uri="{FF2B5EF4-FFF2-40B4-BE49-F238E27FC236}">
                <a16:creationId xmlns:a16="http://schemas.microsoft.com/office/drawing/2014/main" id="{1B4C9A7E-DC38-42BB-AEA0-EDD90F92B8EF}"/>
              </a:ext>
            </a:extLst>
          </p:cNvPr>
          <p:cNvSpPr/>
          <p:nvPr/>
        </p:nvSpPr>
        <p:spPr>
          <a:xfrm>
            <a:off x="5594555" y="3429000"/>
            <a:ext cx="2340078" cy="238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2C7B4420-C5B7-469B-BCAF-A691F80E3036}"/>
              </a:ext>
            </a:extLst>
          </p:cNvPr>
          <p:cNvPicPr>
            <a:picLocks noChangeAspect="1"/>
          </p:cNvPicPr>
          <p:nvPr/>
        </p:nvPicPr>
        <p:blipFill rotWithShape="1">
          <a:blip r:embed="rId4">
            <a:extLst>
              <a:ext uri="{28A0092B-C50C-407E-A947-70E740481C1C}">
                <a14:useLocalDpi xmlns:a14="http://schemas.microsoft.com/office/drawing/2010/main" val="0"/>
              </a:ext>
            </a:extLst>
          </a:blip>
          <a:srcRect t="11144" b="6475"/>
          <a:stretch/>
        </p:blipFill>
        <p:spPr>
          <a:xfrm>
            <a:off x="5384534" y="4613506"/>
            <a:ext cx="1422932" cy="466981"/>
          </a:xfrm>
          <a:prstGeom prst="rect">
            <a:avLst/>
          </a:prstGeom>
        </p:spPr>
      </p:pic>
    </p:spTree>
    <p:extLst>
      <p:ext uri="{BB962C8B-B14F-4D97-AF65-F5344CB8AC3E}">
        <p14:creationId xmlns:p14="http://schemas.microsoft.com/office/powerpoint/2010/main" val="188699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442445-FC5E-4D1B-A94C-CE5E4312787D}"/>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From CSI to PLCR</a:t>
            </a:r>
            <a:endParaRPr lang="zh-CN" altLang="en-US" dirty="0"/>
          </a:p>
        </p:txBody>
      </p:sp>
      <p:sp>
        <p:nvSpPr>
          <p:cNvPr id="3" name="内容占位符 2">
            <a:extLst>
              <a:ext uri="{FF2B5EF4-FFF2-40B4-BE49-F238E27FC236}">
                <a16:creationId xmlns:a16="http://schemas.microsoft.com/office/drawing/2014/main" id="{87D4873D-73AA-4E52-B01E-359A1AE72345}"/>
              </a:ext>
            </a:extLst>
          </p:cNvPr>
          <p:cNvSpPr>
            <a:spLocks noGrp="1"/>
          </p:cNvSpPr>
          <p:nvPr>
            <p:ph idx="1"/>
          </p:nvPr>
        </p:nvSpPr>
        <p:spPr>
          <a:xfrm>
            <a:off x="1106129" y="2040193"/>
            <a:ext cx="9601200" cy="3581400"/>
          </a:xfrm>
        </p:spPr>
        <p:txBody>
          <a:bodyPr>
            <a:normAutofit/>
          </a:bodyPr>
          <a:lstStyle/>
          <a:p>
            <a:r>
              <a:rPr lang="en-US" altLang="zh-CN" sz="2200" dirty="0">
                <a:latin typeface="Calibri" panose="020F0502020204030204" pitchFamily="34" charset="0"/>
                <a:cs typeface="Calibri" panose="020F0502020204030204" pitchFamily="34" charset="0"/>
              </a:rPr>
              <a:t>CSI can be represented as superimposition of path responses modulated by Doppler frequency shift arising from moving reflectors on each path:</a:t>
            </a:r>
            <a:endParaRPr lang="zh-CN" altLang="en-US" sz="2200"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B7DAFCD2-1968-4FB9-A1E3-7A803F16B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792" y="2820819"/>
            <a:ext cx="7012550" cy="927467"/>
          </a:xfrm>
          <a:prstGeom prst="rect">
            <a:avLst/>
          </a:prstGeom>
        </p:spPr>
      </p:pic>
      <p:sp>
        <p:nvSpPr>
          <p:cNvPr id="6" name="矩形 5">
            <a:extLst>
              <a:ext uri="{FF2B5EF4-FFF2-40B4-BE49-F238E27FC236}">
                <a16:creationId xmlns:a16="http://schemas.microsoft.com/office/drawing/2014/main" id="{25C84F49-F6ED-4E7E-AADD-F97AC04D3363}"/>
              </a:ext>
            </a:extLst>
          </p:cNvPr>
          <p:cNvSpPr/>
          <p:nvPr/>
        </p:nvSpPr>
        <p:spPr>
          <a:xfrm>
            <a:off x="1484671" y="3844772"/>
            <a:ext cx="8920009" cy="400110"/>
          </a:xfrm>
          <a:prstGeom prst="rect">
            <a:avLst/>
          </a:prstGeom>
        </p:spPr>
        <p:txBody>
          <a:bodyPr wrap="square">
            <a:spAutoFit/>
          </a:bodyPr>
          <a:lstStyle/>
          <a:p>
            <a:r>
              <a:rPr lang="en-US" altLang="zh-CN" sz="2000" i="1" dirty="0">
                <a:latin typeface="Calibri" panose="020F0502020204030204" pitchFamily="34" charset="0"/>
                <a:cs typeface="Calibri" panose="020F0502020204030204" pitchFamily="34" charset="0"/>
              </a:rPr>
              <a:t>Hs </a:t>
            </a:r>
            <a:r>
              <a:rPr lang="en-US" altLang="zh-CN" sz="2000" dirty="0">
                <a:latin typeface="Calibri" panose="020F0502020204030204" pitchFamily="34" charset="0"/>
                <a:cs typeface="Calibri" panose="020F0502020204030204" pitchFamily="34" charset="0"/>
              </a:rPr>
              <a:t>(</a:t>
            </a:r>
            <a:r>
              <a:rPr lang="en-US" altLang="zh-CN" sz="2000" i="1" dirty="0">
                <a:latin typeface="Calibri" panose="020F0502020204030204" pitchFamily="34" charset="0"/>
                <a:cs typeface="Calibri" panose="020F0502020204030204" pitchFamily="34" charset="0"/>
              </a:rPr>
              <a:t>f </a:t>
            </a:r>
            <a:r>
              <a:rPr lang="en-US" altLang="zh-CN" sz="2000" dirty="0">
                <a:latin typeface="Calibri" panose="020F0502020204030204" pitchFamily="34" charset="0"/>
                <a:cs typeface="Calibri" panose="020F0502020204030204" pitchFamily="34" charset="0"/>
              </a:rPr>
              <a:t>) is the sum of responses for static paths (</a:t>
            </a:r>
            <a:r>
              <a:rPr lang="en-US" altLang="zh-CN" sz="2000" i="1" dirty="0" err="1">
                <a:latin typeface="Calibri" panose="020F0502020204030204" pitchFamily="34" charset="0"/>
                <a:cs typeface="Calibri" panose="020F0502020204030204" pitchFamily="34" charset="0"/>
              </a:rPr>
              <a:t>fD</a:t>
            </a:r>
            <a:r>
              <a:rPr lang="en-US" altLang="zh-CN" sz="2000" i="1"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 0), </a:t>
            </a:r>
            <a:r>
              <a:rPr lang="en-US" altLang="zh-CN" sz="2000" i="1" dirty="0">
                <a:latin typeface="Calibri" panose="020F0502020204030204" pitchFamily="34" charset="0"/>
                <a:cs typeface="Calibri" panose="020F0502020204030204" pitchFamily="34" charset="0"/>
              </a:rPr>
              <a:t>Pd </a:t>
            </a:r>
            <a:r>
              <a:rPr lang="en-US" altLang="zh-CN" sz="2000" dirty="0">
                <a:latin typeface="Calibri" panose="020F0502020204030204" pitchFamily="34" charset="0"/>
                <a:cs typeface="Calibri" panose="020F0502020204030204" pitchFamily="34" charset="0"/>
              </a:rPr>
              <a:t>is the set of dynamic paths.</a:t>
            </a:r>
            <a:endParaRPr lang="zh-CN" altLang="en-US" sz="2000" dirty="0">
              <a:latin typeface="Calibri" panose="020F0502020204030204" pitchFamily="34" charset="0"/>
              <a:cs typeface="Calibri" panose="020F0502020204030204" pitchFamily="34" charset="0"/>
            </a:endParaRPr>
          </a:p>
        </p:txBody>
      </p:sp>
      <p:sp>
        <p:nvSpPr>
          <p:cNvPr id="7" name="矩形 6">
            <a:extLst>
              <a:ext uri="{FF2B5EF4-FFF2-40B4-BE49-F238E27FC236}">
                <a16:creationId xmlns:a16="http://schemas.microsoft.com/office/drawing/2014/main" id="{B0EFD9E0-F3C5-4E23-8706-1E7E7C3FCDD3}"/>
              </a:ext>
            </a:extLst>
          </p:cNvPr>
          <p:cNvSpPr/>
          <p:nvPr/>
        </p:nvSpPr>
        <p:spPr>
          <a:xfrm>
            <a:off x="1484671" y="4274677"/>
            <a:ext cx="7012551" cy="430887"/>
          </a:xfrm>
          <a:prstGeom prst="rect">
            <a:avLst/>
          </a:prstGeom>
        </p:spPr>
        <p:txBody>
          <a:bodyPr wrap="square">
            <a:spAutoFit/>
          </a:bodyPr>
          <a:lstStyle/>
          <a:p>
            <a:r>
              <a:rPr lang="en-US" altLang="zh-CN" sz="2200" i="1" dirty="0">
                <a:latin typeface="Calibri" panose="020F0502020204030204" pitchFamily="34" charset="0"/>
                <a:cs typeface="Calibri" panose="020F0502020204030204" pitchFamily="34" charset="0"/>
              </a:rPr>
              <a:t>However</a:t>
            </a:r>
            <a:r>
              <a:rPr lang="en-US" altLang="zh-CN" sz="2200" dirty="0">
                <a:latin typeface="Calibri" panose="020F0502020204030204" pitchFamily="34" charset="0"/>
                <a:cs typeface="Calibri" panose="020F0502020204030204" pitchFamily="34" charset="0"/>
              </a:rPr>
              <a:t>, CSI is polluted by unknown phase shifts </a:t>
            </a:r>
            <a:r>
              <a:rPr lang="en-US" altLang="zh-CN" sz="2200" i="1" dirty="0">
                <a:latin typeface="Calibri" panose="020F0502020204030204" pitchFamily="34" charset="0"/>
                <a:cs typeface="Calibri" panose="020F0502020204030204" pitchFamily="34" charset="0"/>
              </a:rPr>
              <a:t>κ</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f </a:t>
            </a:r>
            <a:r>
              <a:rPr lang="en-US" altLang="zh-CN" sz="2200" dirty="0">
                <a:latin typeface="Calibri" panose="020F0502020204030204" pitchFamily="34" charset="0"/>
                <a:cs typeface="Calibri" panose="020F0502020204030204" pitchFamily="34" charset="0"/>
              </a:rPr>
              <a:t>, </a:t>
            </a:r>
            <a:r>
              <a:rPr lang="en-US" altLang="zh-CN" sz="2200" i="1" dirty="0">
                <a:latin typeface="Calibri" panose="020F0502020204030204" pitchFamily="34" charset="0"/>
                <a:cs typeface="Calibri" panose="020F0502020204030204" pitchFamily="34" charset="0"/>
              </a:rPr>
              <a:t>t </a:t>
            </a:r>
            <a:r>
              <a:rPr lang="en-US" altLang="zh-CN"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7413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9043AD-90F6-4B7F-A9EC-6ED6423825F7}"/>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Challenges for Tracking</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991AA420-9290-4388-BC3E-8234F8ABF013}"/>
              </a:ext>
            </a:extLst>
          </p:cNvPr>
          <p:cNvSpPr>
            <a:spLocks noGrp="1"/>
          </p:cNvSpPr>
          <p:nvPr>
            <p:ph idx="1"/>
          </p:nvPr>
        </p:nvSpPr>
        <p:spPr>
          <a:xfrm>
            <a:off x="1086464" y="1638300"/>
            <a:ext cx="10171471" cy="3581400"/>
          </a:xfrm>
        </p:spPr>
        <p:txBody>
          <a:bodyPr/>
          <a:lstStyle/>
          <a:p>
            <a:r>
              <a:rPr lang="en-US" altLang="zh-CN" dirty="0"/>
              <a:t>PLCR only reflects the Doppler frequency shift. It is not real velocity of the moving target. Instead, both target velocity and location jointly determine the PLCR of the target reflecting path.</a:t>
            </a:r>
            <a:endParaRPr lang="zh-CN" altLang="en-US" dirty="0"/>
          </a:p>
        </p:txBody>
      </p:sp>
      <p:pic>
        <p:nvPicPr>
          <p:cNvPr id="5" name="图片 4">
            <a:extLst>
              <a:ext uri="{FF2B5EF4-FFF2-40B4-BE49-F238E27FC236}">
                <a16:creationId xmlns:a16="http://schemas.microsoft.com/office/drawing/2014/main" id="{93C72623-FBAC-4C8C-890F-E31A4EF1C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982" y="2701413"/>
            <a:ext cx="3856466" cy="2847221"/>
          </a:xfrm>
          <a:prstGeom prst="rect">
            <a:avLst/>
          </a:prstGeom>
        </p:spPr>
      </p:pic>
      <p:sp>
        <p:nvSpPr>
          <p:cNvPr id="6" name="矩形 5">
            <a:extLst>
              <a:ext uri="{FF2B5EF4-FFF2-40B4-BE49-F238E27FC236}">
                <a16:creationId xmlns:a16="http://schemas.microsoft.com/office/drawing/2014/main" id="{ED99B425-05D3-4F44-819A-8D1EF26AAF75}"/>
              </a:ext>
            </a:extLst>
          </p:cNvPr>
          <p:cNvSpPr/>
          <p:nvPr/>
        </p:nvSpPr>
        <p:spPr>
          <a:xfrm>
            <a:off x="1533832" y="5710535"/>
            <a:ext cx="5043949" cy="923330"/>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target </a:t>
            </a:r>
            <a:r>
              <a:rPr lang="en-US" altLang="zh-CN" i="1" dirty="0">
                <a:latin typeface="Calibri" panose="020F0502020204030204" pitchFamily="34" charset="0"/>
                <a:cs typeface="Calibri" panose="020F0502020204030204" pitchFamily="34" charset="0"/>
              </a:rPr>
              <a:t>P</a:t>
            </a:r>
            <a:r>
              <a:rPr lang="en-US" altLang="zh-CN" dirty="0">
                <a:latin typeface="Calibri" panose="020F0502020204030204" pitchFamily="34" charset="0"/>
                <a:cs typeface="Calibri" panose="020F0502020204030204" pitchFamily="34" charset="0"/>
              </a:rPr>
              <a:t>1 is on the perpendicular bisector of the link;</a:t>
            </a:r>
          </a:p>
          <a:p>
            <a:r>
              <a:rPr lang="en-US" altLang="zh-CN" i="1" dirty="0">
                <a:latin typeface="Calibri" panose="020F0502020204030204" pitchFamily="34" charset="0"/>
                <a:cs typeface="Calibri" panose="020F0502020204030204" pitchFamily="34" charset="0"/>
              </a:rPr>
              <a:t>P</a:t>
            </a:r>
            <a:r>
              <a:rPr lang="en-US" altLang="zh-CN" dirty="0">
                <a:latin typeface="Calibri" panose="020F0502020204030204" pitchFamily="34" charset="0"/>
                <a:cs typeface="Calibri" panose="020F0502020204030204" pitchFamily="34" charset="0"/>
              </a:rPr>
              <a:t>2 is parallel with the link; </a:t>
            </a:r>
            <a:r>
              <a:rPr lang="en-US" altLang="zh-CN" i="1" dirty="0">
                <a:latin typeface="Calibri" panose="020F0502020204030204" pitchFamily="34" charset="0"/>
                <a:cs typeface="Calibri" panose="020F0502020204030204" pitchFamily="34" charset="0"/>
              </a:rPr>
              <a:t>P</a:t>
            </a:r>
            <a:r>
              <a:rPr lang="en-US" altLang="zh-CN" dirty="0">
                <a:latin typeface="Calibri" panose="020F0502020204030204" pitchFamily="34" charset="0"/>
                <a:cs typeface="Calibri" panose="020F0502020204030204" pitchFamily="34" charset="0"/>
              </a:rPr>
              <a:t>3 is on an ellipse whose foci are the transmitter and receiver.</a:t>
            </a:r>
            <a:endParaRPr lang="zh-CN" altLang="en-US" dirty="0">
              <a:latin typeface="Calibri" panose="020F0502020204030204" pitchFamily="34" charset="0"/>
              <a:cs typeface="Calibri" panose="020F0502020204030204" pitchFamily="34" charset="0"/>
            </a:endParaRPr>
          </a:p>
        </p:txBody>
      </p:sp>
      <p:pic>
        <p:nvPicPr>
          <p:cNvPr id="9" name="图片 8">
            <a:extLst>
              <a:ext uri="{FF2B5EF4-FFF2-40B4-BE49-F238E27FC236}">
                <a16:creationId xmlns:a16="http://schemas.microsoft.com/office/drawing/2014/main" id="{FD9E6F0A-7646-421A-8E1A-BC1DCC8AA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986" y="2899791"/>
            <a:ext cx="4202769" cy="2885097"/>
          </a:xfrm>
          <a:prstGeom prst="rect">
            <a:avLst/>
          </a:prstGeom>
        </p:spPr>
      </p:pic>
      <p:sp>
        <p:nvSpPr>
          <p:cNvPr id="10" name="矩形 9">
            <a:extLst>
              <a:ext uri="{FF2B5EF4-FFF2-40B4-BE49-F238E27FC236}">
                <a16:creationId xmlns:a16="http://schemas.microsoft.com/office/drawing/2014/main" id="{858FF8B1-9E67-4648-9D1B-BDEE126A2E78}"/>
              </a:ext>
            </a:extLst>
          </p:cNvPr>
          <p:cNvSpPr/>
          <p:nvPr/>
        </p:nvSpPr>
        <p:spPr>
          <a:xfrm>
            <a:off x="7725021" y="5972145"/>
            <a:ext cx="3532914" cy="400110"/>
          </a:xfrm>
          <a:prstGeom prst="rect">
            <a:avLst/>
          </a:prstGeom>
        </p:spPr>
        <p:txBody>
          <a:bodyPr wrap="square">
            <a:spAutoFit/>
          </a:bodyPr>
          <a:lstStyle/>
          <a:p>
            <a:r>
              <a:rPr lang="en-US" altLang="zh-CN" sz="2000" b="1" dirty="0">
                <a:latin typeface="Calibri" panose="020F0502020204030204" pitchFamily="34" charset="0"/>
                <a:cs typeface="Calibri" panose="020F0502020204030204" pitchFamily="34" charset="0"/>
              </a:rPr>
              <a:t>Need a more advanced model. </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049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0952D0-EDE5-4808-8EEF-BBD37383911D}"/>
              </a:ext>
            </a:extLst>
          </p:cNvPr>
          <p:cNvSpPr>
            <a:spLocks noGrp="1"/>
          </p:cNvSpPr>
          <p:nvPr>
            <p:ph type="title"/>
          </p:nvPr>
        </p:nvSpPr>
        <p:spPr>
          <a:xfrm>
            <a:off x="1371600" y="493226"/>
            <a:ext cx="9601200" cy="1485900"/>
          </a:xfrm>
        </p:spPr>
        <p:txBody>
          <a:bodyPr/>
          <a:lstStyle/>
          <a:p>
            <a:r>
              <a:rPr lang="en-US" altLang="zh-CN" dirty="0">
                <a:latin typeface="Calibri Light" panose="020F0302020204030204" pitchFamily="34" charset="0"/>
                <a:cs typeface="Calibri Light" panose="020F0302020204030204" pitchFamily="34" charset="0"/>
              </a:rPr>
              <a:t>Modeling of CSI-Mobility</a:t>
            </a:r>
          </a:p>
        </p:txBody>
      </p:sp>
      <p:sp>
        <p:nvSpPr>
          <p:cNvPr id="3" name="内容占位符 2">
            <a:extLst>
              <a:ext uri="{FF2B5EF4-FFF2-40B4-BE49-F238E27FC236}">
                <a16:creationId xmlns:a16="http://schemas.microsoft.com/office/drawing/2014/main" id="{0E5CDC8A-663E-40B1-A74A-988CD0347DA1}"/>
              </a:ext>
            </a:extLst>
          </p:cNvPr>
          <p:cNvSpPr>
            <a:spLocks noGrp="1"/>
          </p:cNvSpPr>
          <p:nvPr>
            <p:ph idx="1"/>
          </p:nvPr>
        </p:nvSpPr>
        <p:spPr>
          <a:xfrm>
            <a:off x="1005497" y="1335518"/>
            <a:ext cx="10717161" cy="3581400"/>
          </a:xfrm>
        </p:spPr>
        <p:txBody>
          <a:bodyPr>
            <a:normAutofit/>
          </a:bodyPr>
          <a:lstStyle/>
          <a:p>
            <a:r>
              <a:rPr lang="en-US" altLang="zh-CN" sz="2200" dirty="0">
                <a:latin typeface="Calibri" panose="020F0502020204030204" pitchFamily="34" charset="0"/>
                <a:cs typeface="Calibri" panose="020F0502020204030204" pitchFamily="34" charset="0"/>
              </a:rPr>
              <a:t>Consider the geometrical constraints between reflection paths and human movement.</a:t>
            </a:r>
          </a:p>
          <a:p>
            <a:r>
              <a:rPr lang="en-US" altLang="zh-CN" sz="2200" b="1" dirty="0">
                <a:latin typeface="Calibri" panose="020F0502020204030204" pitchFamily="34" charset="0"/>
                <a:cs typeface="Calibri" panose="020F0502020204030204" pitchFamily="34" charset="0"/>
              </a:rPr>
              <a:t>The Ideal Model(</a:t>
            </a:r>
            <a:r>
              <a:rPr lang="en-US" altLang="zh-CN" sz="2400" b="1" dirty="0">
                <a:latin typeface="LinLibertineTB"/>
              </a:rPr>
              <a:t>the model with information of the sign of PLCR</a:t>
            </a:r>
            <a:r>
              <a:rPr lang="en-US" altLang="zh-CN" sz="2200" b="1"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When a target moves, only certain velocity components affect reflecting path lengths, and thus influence the corresponding PLCR.</a:t>
            </a:r>
          </a:p>
          <a:p>
            <a:r>
              <a:rPr lang="en-US" altLang="zh-CN" sz="2200" dirty="0">
                <a:latin typeface="Calibri" panose="020F0502020204030204" pitchFamily="34" charset="0"/>
                <a:cs typeface="Calibri" panose="020F0502020204030204" pitchFamily="34" charset="0"/>
              </a:rPr>
              <a:t>Only radial velocity       can be deduced from PLCR, and target velocity cannot be uniquely identified.</a:t>
            </a:r>
            <a:endParaRPr lang="zh-CN" altLang="en-US" sz="2200"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FE2EB691-F8A9-470E-9FC7-D73E6E7B2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726" y="2928582"/>
            <a:ext cx="342900" cy="417911"/>
          </a:xfrm>
          <a:prstGeom prst="rect">
            <a:avLst/>
          </a:prstGeom>
        </p:spPr>
      </p:pic>
      <p:pic>
        <p:nvPicPr>
          <p:cNvPr id="7" name="图片 6">
            <a:extLst>
              <a:ext uri="{FF2B5EF4-FFF2-40B4-BE49-F238E27FC236}">
                <a16:creationId xmlns:a16="http://schemas.microsoft.com/office/drawing/2014/main" id="{0668FB39-917C-4FF4-86A3-1A1BA7F5B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464" y="3558683"/>
            <a:ext cx="3094703" cy="2360816"/>
          </a:xfrm>
          <a:prstGeom prst="rect">
            <a:avLst/>
          </a:prstGeom>
        </p:spPr>
      </p:pic>
      <p:sp>
        <p:nvSpPr>
          <p:cNvPr id="8" name="矩形 7">
            <a:extLst>
              <a:ext uri="{FF2B5EF4-FFF2-40B4-BE49-F238E27FC236}">
                <a16:creationId xmlns:a16="http://schemas.microsoft.com/office/drawing/2014/main" id="{009CA449-61F7-4F69-B823-27AE5432B5FD}"/>
              </a:ext>
            </a:extLst>
          </p:cNvPr>
          <p:cNvSpPr/>
          <p:nvPr/>
        </p:nvSpPr>
        <p:spPr>
          <a:xfrm>
            <a:off x="1156464" y="6020841"/>
            <a:ext cx="3046772" cy="646331"/>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(a)Target velocity cannot be uniquely identified</a:t>
            </a:r>
            <a:endParaRPr lang="zh-CN" altLang="en-US" dirty="0">
              <a:latin typeface="Calibri" panose="020F0502020204030204" pitchFamily="34" charset="0"/>
              <a:cs typeface="Calibri" panose="020F0502020204030204" pitchFamily="34" charset="0"/>
            </a:endParaRPr>
          </a:p>
        </p:txBody>
      </p:sp>
      <p:pic>
        <p:nvPicPr>
          <p:cNvPr id="12" name="图片 11">
            <a:extLst>
              <a:ext uri="{FF2B5EF4-FFF2-40B4-BE49-F238E27FC236}">
                <a16:creationId xmlns:a16="http://schemas.microsoft.com/office/drawing/2014/main" id="{D605C083-5533-4B1E-8AFE-F4BF5E04C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728" y="3558683"/>
            <a:ext cx="2598944" cy="2462158"/>
          </a:xfrm>
          <a:prstGeom prst="rect">
            <a:avLst/>
          </a:prstGeom>
        </p:spPr>
      </p:pic>
      <p:sp>
        <p:nvSpPr>
          <p:cNvPr id="13" name="矩形 12">
            <a:extLst>
              <a:ext uri="{FF2B5EF4-FFF2-40B4-BE49-F238E27FC236}">
                <a16:creationId xmlns:a16="http://schemas.microsoft.com/office/drawing/2014/main" id="{FE3B84D3-7191-45BC-8FE5-9DD08020A31D}"/>
              </a:ext>
            </a:extLst>
          </p:cNvPr>
          <p:cNvSpPr/>
          <p:nvPr/>
        </p:nvSpPr>
        <p:spPr>
          <a:xfrm>
            <a:off x="4463174" y="6104255"/>
            <a:ext cx="6096000" cy="369332"/>
          </a:xfrm>
          <a:prstGeom prst="rect">
            <a:avLst/>
          </a:prstGeom>
        </p:spPr>
        <p:txBody>
          <a:bodyPr>
            <a:spAutoFit/>
          </a:bodyPr>
          <a:lstStyle/>
          <a:p>
            <a:r>
              <a:rPr lang="en-US" altLang="zh-CN" dirty="0">
                <a:latin typeface="Calibri" panose="020F0502020204030204" pitchFamily="34" charset="0"/>
                <a:cs typeface="Calibri" panose="020F0502020204030204" pitchFamily="34" charset="0"/>
              </a:rPr>
              <a:t>Derive the true velocity with more links</a:t>
            </a:r>
            <a:endParaRPr lang="zh-CN" altLang="en-US" dirty="0">
              <a:latin typeface="Calibri" panose="020F0502020204030204" pitchFamily="34" charset="0"/>
              <a:cs typeface="Calibri" panose="020F0502020204030204" pitchFamily="34" charset="0"/>
            </a:endParaRPr>
          </a:p>
        </p:txBody>
      </p:sp>
      <p:pic>
        <p:nvPicPr>
          <p:cNvPr id="15" name="图片 14">
            <a:extLst>
              <a:ext uri="{FF2B5EF4-FFF2-40B4-BE49-F238E27FC236}">
                <a16:creationId xmlns:a16="http://schemas.microsoft.com/office/drawing/2014/main" id="{43D45180-931B-4275-B91A-478E56D2C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1621" y="3538104"/>
            <a:ext cx="3301743" cy="2462158"/>
          </a:xfrm>
          <a:prstGeom prst="rect">
            <a:avLst/>
          </a:prstGeom>
        </p:spPr>
      </p:pic>
      <p:sp>
        <p:nvSpPr>
          <p:cNvPr id="16" name="矩形 15">
            <a:extLst>
              <a:ext uri="{FF2B5EF4-FFF2-40B4-BE49-F238E27FC236}">
                <a16:creationId xmlns:a16="http://schemas.microsoft.com/office/drawing/2014/main" id="{24FDEA58-74A8-4BE7-8404-D6B698A426EE}"/>
              </a:ext>
            </a:extLst>
          </p:cNvPr>
          <p:cNvSpPr/>
          <p:nvPr/>
        </p:nvSpPr>
        <p:spPr>
          <a:xfrm>
            <a:off x="9743147" y="6104255"/>
            <a:ext cx="1367827" cy="369332"/>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Three links</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099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1B60EF-3D25-4288-B184-18E304C26208}"/>
              </a:ext>
            </a:extLst>
          </p:cNvPr>
          <p:cNvSpPr>
            <a:spLocks noGrp="1"/>
          </p:cNvSpPr>
          <p:nvPr>
            <p:ph type="title"/>
          </p:nvPr>
        </p:nvSpPr>
        <p:spPr>
          <a:xfrm>
            <a:off x="1361767" y="437536"/>
            <a:ext cx="10417277" cy="900112"/>
          </a:xfrm>
        </p:spPr>
        <p:txBody>
          <a:bodyPr/>
          <a:lstStyle/>
          <a:p>
            <a:r>
              <a:rPr lang="en-US" altLang="zh-CN" dirty="0">
                <a:latin typeface="Calibri Light" panose="020F0302020204030204" pitchFamily="34" charset="0"/>
                <a:cs typeface="Calibri Light" panose="020F0302020204030204" pitchFamily="34" charset="0"/>
              </a:rPr>
              <a:t>The Real Model (without the sign information)</a:t>
            </a:r>
            <a:endParaRPr lang="zh-CN" altLang="en-US" dirty="0">
              <a:latin typeface="Calibri Light" panose="020F0302020204030204" pitchFamily="34" charset="0"/>
              <a:cs typeface="Calibri Light" panose="020F0302020204030204" pitchFamily="34" charset="0"/>
            </a:endParaRPr>
          </a:p>
        </p:txBody>
      </p:sp>
      <p:pic>
        <p:nvPicPr>
          <p:cNvPr id="5" name="内容占位符 4">
            <a:extLst>
              <a:ext uri="{FF2B5EF4-FFF2-40B4-BE49-F238E27FC236}">
                <a16:creationId xmlns:a16="http://schemas.microsoft.com/office/drawing/2014/main" id="{48FB3AFC-FF43-48D0-AC07-A66ACF1A2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538" y="1317758"/>
            <a:ext cx="2741335" cy="2509531"/>
          </a:xfrm>
        </p:spPr>
      </p:pic>
      <p:pic>
        <p:nvPicPr>
          <p:cNvPr id="7" name="图片 6">
            <a:extLst>
              <a:ext uri="{FF2B5EF4-FFF2-40B4-BE49-F238E27FC236}">
                <a16:creationId xmlns:a16="http://schemas.microsoft.com/office/drawing/2014/main" id="{5D847CB6-5722-47F9-8673-C2BF46FAB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929" y="1305670"/>
            <a:ext cx="2413691" cy="2521619"/>
          </a:xfrm>
          <a:prstGeom prst="rect">
            <a:avLst/>
          </a:prstGeom>
        </p:spPr>
      </p:pic>
      <p:pic>
        <p:nvPicPr>
          <p:cNvPr id="9" name="图片 8">
            <a:extLst>
              <a:ext uri="{FF2B5EF4-FFF2-40B4-BE49-F238E27FC236}">
                <a16:creationId xmlns:a16="http://schemas.microsoft.com/office/drawing/2014/main" id="{9B3DD0E7-3273-4A22-8ABD-B96CF8AFC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609" y="1289421"/>
            <a:ext cx="2856242" cy="2521619"/>
          </a:xfrm>
          <a:prstGeom prst="rect">
            <a:avLst/>
          </a:prstGeom>
        </p:spPr>
      </p:pic>
      <p:sp>
        <p:nvSpPr>
          <p:cNvPr id="10" name="矩形 9">
            <a:extLst>
              <a:ext uri="{FF2B5EF4-FFF2-40B4-BE49-F238E27FC236}">
                <a16:creationId xmlns:a16="http://schemas.microsoft.com/office/drawing/2014/main" id="{C1B8F24E-7C02-4A9C-AB0F-29668D819271}"/>
              </a:ext>
            </a:extLst>
          </p:cNvPr>
          <p:cNvSpPr/>
          <p:nvPr/>
        </p:nvSpPr>
        <p:spPr>
          <a:xfrm>
            <a:off x="9269608" y="3860436"/>
            <a:ext cx="2990489" cy="646331"/>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(g) Consecutiveness of target     movements</a:t>
            </a:r>
            <a:endParaRPr lang="zh-CN" altLang="en-US" dirty="0">
              <a:latin typeface="Calibri" panose="020F0502020204030204" pitchFamily="34" charset="0"/>
              <a:cs typeface="Calibri" panose="020F0502020204030204" pitchFamily="34" charset="0"/>
            </a:endParaRPr>
          </a:p>
        </p:txBody>
      </p:sp>
      <p:pic>
        <p:nvPicPr>
          <p:cNvPr id="12" name="图片 11">
            <a:extLst>
              <a:ext uri="{FF2B5EF4-FFF2-40B4-BE49-F238E27FC236}">
                <a16:creationId xmlns:a16="http://schemas.microsoft.com/office/drawing/2014/main" id="{6CF1BBE2-59E7-4F64-A65C-65D7CD12D52A}"/>
              </a:ext>
            </a:extLst>
          </p:cNvPr>
          <p:cNvPicPr>
            <a:picLocks noChangeAspect="1"/>
          </p:cNvPicPr>
          <p:nvPr/>
        </p:nvPicPr>
        <p:blipFill rotWithShape="1">
          <a:blip r:embed="rId5">
            <a:extLst>
              <a:ext uri="{28A0092B-C50C-407E-A947-70E740481C1C}">
                <a14:useLocalDpi xmlns:a14="http://schemas.microsoft.com/office/drawing/2010/main" val="0"/>
              </a:ext>
            </a:extLst>
          </a:blip>
          <a:srcRect r="11583" b="17858"/>
          <a:stretch/>
        </p:blipFill>
        <p:spPr>
          <a:xfrm>
            <a:off x="8827273" y="5168398"/>
            <a:ext cx="1948882" cy="495750"/>
          </a:xfrm>
          <a:prstGeom prst="rect">
            <a:avLst/>
          </a:prstGeom>
        </p:spPr>
      </p:pic>
      <p:sp>
        <p:nvSpPr>
          <p:cNvPr id="3" name="矩形 2">
            <a:extLst>
              <a:ext uri="{FF2B5EF4-FFF2-40B4-BE49-F238E27FC236}">
                <a16:creationId xmlns:a16="http://schemas.microsoft.com/office/drawing/2014/main" id="{23CED7ED-2A17-484E-9F1A-065ACD3F6098}"/>
              </a:ext>
            </a:extLst>
          </p:cNvPr>
          <p:cNvSpPr/>
          <p:nvPr/>
        </p:nvSpPr>
        <p:spPr>
          <a:xfrm>
            <a:off x="1616833" y="3935222"/>
            <a:ext cx="7652775" cy="400110"/>
          </a:xfrm>
          <a:prstGeom prst="rect">
            <a:avLst/>
          </a:prstGeom>
        </p:spPr>
        <p:txBody>
          <a:bodyPr wrap="square">
            <a:spAutoFit/>
          </a:bodyPr>
          <a:lstStyle/>
          <a:p>
            <a:r>
              <a:rPr lang="en-US" altLang="zh-CN" sz="2000" dirty="0">
                <a:latin typeface="Calibri" panose="020F0502020204030204" pitchFamily="34" charset="0"/>
                <a:cs typeface="Calibri" panose="020F0502020204030204" pitchFamily="34" charset="0"/>
              </a:rPr>
              <a:t>(d)one link                          (e)two links                            (f)three links</a:t>
            </a:r>
            <a:endParaRPr lang="zh-CN" altLang="en-US" sz="2000" dirty="0">
              <a:latin typeface="Calibri" panose="020F0502020204030204" pitchFamily="34" charset="0"/>
              <a:cs typeface="Calibri" panose="020F0502020204030204" pitchFamily="34" charset="0"/>
            </a:endParaRPr>
          </a:p>
        </p:txBody>
      </p:sp>
      <p:pic>
        <p:nvPicPr>
          <p:cNvPr id="6" name="图片 5">
            <a:extLst>
              <a:ext uri="{FF2B5EF4-FFF2-40B4-BE49-F238E27FC236}">
                <a16:creationId xmlns:a16="http://schemas.microsoft.com/office/drawing/2014/main" id="{32B85684-5356-4912-9ADC-56BE92826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193" y="1305670"/>
            <a:ext cx="2874843" cy="2521619"/>
          </a:xfrm>
          <a:prstGeom prst="rect">
            <a:avLst/>
          </a:prstGeom>
        </p:spPr>
      </p:pic>
      <p:sp>
        <p:nvSpPr>
          <p:cNvPr id="8" name="矩形 7">
            <a:extLst>
              <a:ext uri="{FF2B5EF4-FFF2-40B4-BE49-F238E27FC236}">
                <a16:creationId xmlns:a16="http://schemas.microsoft.com/office/drawing/2014/main" id="{707E02DE-9680-4D53-AA0E-9AB58F62F824}"/>
              </a:ext>
            </a:extLst>
          </p:cNvPr>
          <p:cNvSpPr/>
          <p:nvPr/>
        </p:nvSpPr>
        <p:spPr>
          <a:xfrm>
            <a:off x="1114897" y="4588092"/>
            <a:ext cx="7045877" cy="1785104"/>
          </a:xfrm>
          <a:prstGeom prst="rect">
            <a:avLst/>
          </a:prstGeom>
        </p:spPr>
        <p:txBody>
          <a:bodyPr wrap="square">
            <a:spAutoFit/>
          </a:bodyPr>
          <a:lstStyle/>
          <a:p>
            <a:pPr marL="285750" indent="-285750" algn="just">
              <a:buFont typeface="Wingdings" panose="05000000000000000000" pitchFamily="2" charset="2"/>
              <a:buChar char="n"/>
            </a:pPr>
            <a:r>
              <a:rPr lang="en-US" altLang="zh-CN" sz="2200" dirty="0">
                <a:latin typeface="Calibri" panose="020F0502020204030204" pitchFamily="34" charset="0"/>
                <a:cs typeface="Calibri" panose="020F0502020204030204" pitchFamily="34" charset="0"/>
              </a:rPr>
              <a:t>The directions of consecutive velocities within a certain small time interval (e.g. 100ms), are likely to be similar.</a:t>
            </a:r>
          </a:p>
          <a:p>
            <a:pPr marL="342900" indent="-342900" algn="just">
              <a:buFont typeface="Wingdings" panose="05000000000000000000" pitchFamily="2" charset="2"/>
              <a:buChar char="ü"/>
            </a:pPr>
            <a:r>
              <a:rPr lang="en-US" altLang="zh-CN" sz="2200" dirty="0">
                <a:latin typeface="Calibri" panose="020F0502020204030204" pitchFamily="34" charset="0"/>
                <a:cs typeface="Calibri" panose="020F0502020204030204" pitchFamily="34" charset="0"/>
              </a:rPr>
              <a:t>D</a:t>
            </a:r>
            <a:r>
              <a:rPr lang="zh-CN" altLang="en-US" sz="2200" dirty="0">
                <a:latin typeface="Calibri" panose="020F0502020204030204" pitchFamily="34" charset="0"/>
                <a:cs typeface="Calibri" panose="020F0502020204030204" pitchFamily="34" charset="0"/>
              </a:rPr>
              <a:t>esign an effective model to derive continuous velocities of human movements from PLCRs extracted from CSI measurements</a:t>
            </a:r>
          </a:p>
        </p:txBody>
      </p:sp>
      <p:pic>
        <p:nvPicPr>
          <p:cNvPr id="13" name="图片 12">
            <a:extLst>
              <a:ext uri="{FF2B5EF4-FFF2-40B4-BE49-F238E27FC236}">
                <a16:creationId xmlns:a16="http://schemas.microsoft.com/office/drawing/2014/main" id="{D2400E60-2712-4857-A0D5-4FEF83CDA3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2352" y="5832708"/>
            <a:ext cx="3379648" cy="501120"/>
          </a:xfrm>
          <a:prstGeom prst="rect">
            <a:avLst/>
          </a:prstGeom>
        </p:spPr>
      </p:pic>
    </p:spTree>
    <p:extLst>
      <p:ext uri="{BB962C8B-B14F-4D97-AF65-F5344CB8AC3E}">
        <p14:creationId xmlns:p14="http://schemas.microsoft.com/office/powerpoint/2010/main" val="167260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70BDB-82CC-4E2A-904A-CF9709956946}"/>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PLCR Extraction</a:t>
            </a:r>
            <a:endParaRPr lang="zh-CN" altLang="en-US" dirty="0"/>
          </a:p>
        </p:txBody>
      </p:sp>
      <p:sp>
        <p:nvSpPr>
          <p:cNvPr id="3" name="内容占位符 2">
            <a:extLst>
              <a:ext uri="{FF2B5EF4-FFF2-40B4-BE49-F238E27FC236}">
                <a16:creationId xmlns:a16="http://schemas.microsoft.com/office/drawing/2014/main" id="{05CF3B2F-FE41-4D0F-A0C3-28E3E1145D9C}"/>
              </a:ext>
            </a:extLst>
          </p:cNvPr>
          <p:cNvSpPr>
            <a:spLocks noGrp="1"/>
          </p:cNvSpPr>
          <p:nvPr>
            <p:ph idx="1"/>
          </p:nvPr>
        </p:nvSpPr>
        <p:spPr>
          <a:xfrm>
            <a:off x="929149" y="1774724"/>
            <a:ext cx="7428270" cy="3581400"/>
          </a:xfrm>
        </p:spPr>
        <p:txBody>
          <a:bodyPr/>
          <a:lstStyle/>
          <a:p>
            <a:r>
              <a:rPr lang="en-US" altLang="zh-CN" b="1" dirty="0">
                <a:latin typeface="Calibri" panose="020F0502020204030204" pitchFamily="34" charset="0"/>
                <a:cs typeface="Calibri" panose="020F0502020204030204" pitchFamily="34" charset="0"/>
              </a:rPr>
              <a:t>CSI Preprocessing:</a:t>
            </a:r>
          </a:p>
          <a:p>
            <a:pPr>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Passband filtering: adopt a Butterworth filter and apply filters to all subcarriers of CSI power series to eliminate independent noises and interference in each subcarrier.</a:t>
            </a:r>
          </a:p>
          <a:p>
            <a:pPr>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Subcarrier selection</a:t>
            </a:r>
          </a:p>
          <a:p>
            <a:pPr>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Time-frequency Analysis: the non-overlapping spectrograms of all segments are spliced together to generate the whole PLCR spectrogram.</a:t>
            </a:r>
            <a:endParaRPr lang="en-US" altLang="zh-CN" sz="2200" b="1" dirty="0">
              <a:latin typeface="Calibri" panose="020F0502020204030204" pitchFamily="34" charset="0"/>
              <a:cs typeface="Calibri" panose="020F0502020204030204" pitchFamily="34" charset="0"/>
            </a:endParaRPr>
          </a:p>
          <a:p>
            <a:endParaRPr lang="zh-CN" altLang="en-US" dirty="0"/>
          </a:p>
        </p:txBody>
      </p:sp>
      <p:pic>
        <p:nvPicPr>
          <p:cNvPr id="4" name="图片 3">
            <a:extLst>
              <a:ext uri="{FF2B5EF4-FFF2-40B4-BE49-F238E27FC236}">
                <a16:creationId xmlns:a16="http://schemas.microsoft.com/office/drawing/2014/main" id="{DD509800-6798-488D-98DC-8FB3994FB889}"/>
              </a:ext>
            </a:extLst>
          </p:cNvPr>
          <p:cNvPicPr>
            <a:picLocks noChangeAspect="1"/>
          </p:cNvPicPr>
          <p:nvPr/>
        </p:nvPicPr>
        <p:blipFill rotWithShape="1">
          <a:blip r:embed="rId2">
            <a:extLst>
              <a:ext uri="{28A0092B-C50C-407E-A947-70E740481C1C}">
                <a14:useLocalDpi xmlns:a14="http://schemas.microsoft.com/office/drawing/2010/main" val="0"/>
              </a:ext>
            </a:extLst>
          </a:blip>
          <a:srcRect r="53330"/>
          <a:stretch/>
        </p:blipFill>
        <p:spPr>
          <a:xfrm>
            <a:off x="8266116" y="2148381"/>
            <a:ext cx="3925884" cy="3018435"/>
          </a:xfrm>
          <a:prstGeom prst="rect">
            <a:avLst/>
          </a:prstGeom>
        </p:spPr>
      </p:pic>
    </p:spTree>
    <p:extLst>
      <p:ext uri="{BB962C8B-B14F-4D97-AF65-F5344CB8AC3E}">
        <p14:creationId xmlns:p14="http://schemas.microsoft.com/office/powerpoint/2010/main" val="62327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7FC39B-DEF9-4AB8-A2DC-249B8D6991EB}"/>
              </a:ext>
            </a:extLst>
          </p:cNvPr>
          <p:cNvSpPr>
            <a:spLocks noGrp="1"/>
          </p:cNvSpPr>
          <p:nvPr>
            <p:ph type="title"/>
          </p:nvPr>
        </p:nvSpPr>
        <p:spPr>
          <a:xfrm>
            <a:off x="1206909" y="404560"/>
            <a:ext cx="9601200" cy="1485900"/>
          </a:xfrm>
        </p:spPr>
        <p:txBody>
          <a:bodyPr/>
          <a:lstStyle/>
          <a:p>
            <a:r>
              <a:rPr lang="en-US" altLang="zh-CN" dirty="0">
                <a:latin typeface="Calibri Light" panose="020F0302020204030204" pitchFamily="34" charset="0"/>
                <a:cs typeface="Calibri Light" panose="020F0302020204030204" pitchFamily="34" charset="0"/>
              </a:rPr>
              <a:t>PLCR Extraction Algorithm</a:t>
            </a:r>
            <a:endParaRPr lang="zh-CN" altLang="en-US" dirty="0"/>
          </a:p>
        </p:txBody>
      </p:sp>
      <p:sp>
        <p:nvSpPr>
          <p:cNvPr id="3" name="内容占位符 2">
            <a:extLst>
              <a:ext uri="{FF2B5EF4-FFF2-40B4-BE49-F238E27FC236}">
                <a16:creationId xmlns:a16="http://schemas.microsoft.com/office/drawing/2014/main" id="{BAD422AD-CEA5-4C95-A29A-CE544FF67095}"/>
              </a:ext>
            </a:extLst>
          </p:cNvPr>
          <p:cNvSpPr>
            <a:spLocks noGrp="1"/>
          </p:cNvSpPr>
          <p:nvPr>
            <p:ph idx="1"/>
          </p:nvPr>
        </p:nvSpPr>
        <p:spPr>
          <a:xfrm>
            <a:off x="825912" y="1353274"/>
            <a:ext cx="7580669" cy="4742726"/>
          </a:xfrm>
        </p:spPr>
        <p:txBody>
          <a:bodyPr>
            <a:normAutofit/>
          </a:bodyPr>
          <a:lstStyle/>
          <a:p>
            <a:r>
              <a:rPr lang="en-US" altLang="zh-CN" sz="2200" dirty="0">
                <a:latin typeface="Calibri" panose="020F0502020204030204" pitchFamily="34" charset="0"/>
                <a:cs typeface="Calibri" panose="020F0502020204030204" pitchFamily="34" charset="0"/>
              </a:rPr>
              <a:t>Significant errors- because the spectrogram may contain abnormal fluctuations due to remnant noises and interferences.</a:t>
            </a:r>
          </a:p>
          <a:p>
            <a:pPr algn="just">
              <a:buFont typeface="Wingdings" panose="05000000000000000000" pitchFamily="2" charset="2"/>
              <a:buChar char="ü"/>
            </a:pPr>
            <a:r>
              <a:rPr lang="en-US" altLang="zh-CN" sz="2200" dirty="0">
                <a:latin typeface="Calibri" panose="020F0502020204030204" pitchFamily="34" charset="0"/>
                <a:cs typeface="Calibri" panose="020F0502020204030204" pitchFamily="34" charset="0"/>
              </a:rPr>
              <a:t>An extraction algorithm based on the acceleration constraints of path length change.</a:t>
            </a:r>
          </a:p>
          <a:p>
            <a:pPr algn="just"/>
            <a:r>
              <a:rPr lang="en-US" altLang="zh-CN" sz="2200" dirty="0">
                <a:latin typeface="Calibri" panose="020F0502020204030204" pitchFamily="34" charset="0"/>
                <a:cs typeface="Calibri" panose="020F0502020204030204" pitchFamily="34" charset="0"/>
              </a:rPr>
              <a:t>The acceleration </a:t>
            </a:r>
            <a:r>
              <a:rPr lang="en-US" altLang="zh-CN" sz="2200" i="1" dirty="0">
                <a:latin typeface="Calibri" panose="020F0502020204030204" pitchFamily="34" charset="0"/>
                <a:cs typeface="Calibri" panose="020F0502020204030204" pitchFamily="34" charset="0"/>
              </a:rPr>
              <a:t>a </a:t>
            </a:r>
            <a:r>
              <a:rPr lang="en-US" altLang="zh-CN" sz="2200" dirty="0">
                <a:latin typeface="Calibri" panose="020F0502020204030204" pitchFamily="34" charset="0"/>
                <a:cs typeface="Calibri" panose="020F0502020204030204" pitchFamily="34" charset="0"/>
              </a:rPr>
              <a:t>and Doppler frequency shift </a:t>
            </a:r>
            <a:r>
              <a:rPr lang="en-US" altLang="zh-CN" sz="2200" i="1" dirty="0" err="1">
                <a:latin typeface="Calibri" panose="020F0502020204030204" pitchFamily="34" charset="0"/>
                <a:cs typeface="Calibri" panose="020F0502020204030204" pitchFamily="34" charset="0"/>
              </a:rPr>
              <a:t>fD</a:t>
            </a:r>
            <a:r>
              <a:rPr lang="en-US" altLang="zh-CN" sz="2200" i="1"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has following relation:</a:t>
            </a:r>
            <a:endParaRPr lang="zh-CN" altLang="en-US" sz="2200"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1CABBF0D-60A3-489A-B6F8-DDF2EB659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785" y="3800476"/>
            <a:ext cx="2950338" cy="711429"/>
          </a:xfrm>
          <a:prstGeom prst="rect">
            <a:avLst/>
          </a:prstGeom>
        </p:spPr>
      </p:pic>
      <p:sp>
        <p:nvSpPr>
          <p:cNvPr id="6" name="矩形 5">
            <a:extLst>
              <a:ext uri="{FF2B5EF4-FFF2-40B4-BE49-F238E27FC236}">
                <a16:creationId xmlns:a16="http://schemas.microsoft.com/office/drawing/2014/main" id="{B2531F2E-FE0E-449C-B826-63E9151D4EE3}"/>
              </a:ext>
            </a:extLst>
          </p:cNvPr>
          <p:cNvSpPr/>
          <p:nvPr/>
        </p:nvSpPr>
        <p:spPr>
          <a:xfrm>
            <a:off x="924235" y="4596066"/>
            <a:ext cx="7482346" cy="707886"/>
          </a:xfrm>
          <a:prstGeom prst="rect">
            <a:avLst/>
          </a:prstGeom>
        </p:spPr>
        <p:txBody>
          <a:bodyPr wrap="square">
            <a:spAutoFit/>
          </a:bodyPr>
          <a:lstStyle/>
          <a:p>
            <a:pPr algn="just"/>
            <a:r>
              <a:rPr lang="en-US" altLang="zh-CN" sz="2000" dirty="0">
                <a:latin typeface="Calibri" panose="020F0502020204030204" pitchFamily="34" charset="0"/>
                <a:cs typeface="Calibri" panose="020F0502020204030204" pitchFamily="34" charset="0"/>
              </a:rPr>
              <a:t>We can decimate the spectrogram in time domain to limit the frequency change in adjacent time samples to a single frequency bin.</a:t>
            </a:r>
          </a:p>
        </p:txBody>
      </p:sp>
      <p:pic>
        <p:nvPicPr>
          <p:cNvPr id="10" name="图片 9">
            <a:extLst>
              <a:ext uri="{FF2B5EF4-FFF2-40B4-BE49-F238E27FC236}">
                <a16:creationId xmlns:a16="http://schemas.microsoft.com/office/drawing/2014/main" id="{0C314DCF-F4C6-4724-AF8B-909B9A633DDC}"/>
              </a:ext>
            </a:extLst>
          </p:cNvPr>
          <p:cNvPicPr>
            <a:picLocks noChangeAspect="1"/>
          </p:cNvPicPr>
          <p:nvPr/>
        </p:nvPicPr>
        <p:blipFill rotWithShape="1">
          <a:blip r:embed="rId3">
            <a:extLst>
              <a:ext uri="{28A0092B-C50C-407E-A947-70E740481C1C}">
                <a14:useLocalDpi xmlns:a14="http://schemas.microsoft.com/office/drawing/2010/main" val="0"/>
              </a:ext>
            </a:extLst>
          </a:blip>
          <a:srcRect l="52498" t="172" r="547"/>
          <a:stretch/>
        </p:blipFill>
        <p:spPr>
          <a:xfrm>
            <a:off x="8494301" y="2261934"/>
            <a:ext cx="3697699" cy="2820848"/>
          </a:xfrm>
          <a:prstGeom prst="rect">
            <a:avLst/>
          </a:prstGeom>
        </p:spPr>
      </p:pic>
    </p:spTree>
    <p:extLst>
      <p:ext uri="{BB962C8B-B14F-4D97-AF65-F5344CB8AC3E}">
        <p14:creationId xmlns:p14="http://schemas.microsoft.com/office/powerpoint/2010/main" val="245398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FBECDE-8ACB-4528-9464-7D543432098A}"/>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PLCR Extraction Algorithm</a:t>
            </a:r>
            <a:endParaRPr lang="zh-CN" altLang="en-US" dirty="0"/>
          </a:p>
        </p:txBody>
      </p:sp>
      <p:sp>
        <p:nvSpPr>
          <p:cNvPr id="3" name="内容占位符 2">
            <a:extLst>
              <a:ext uri="{FF2B5EF4-FFF2-40B4-BE49-F238E27FC236}">
                <a16:creationId xmlns:a16="http://schemas.microsoft.com/office/drawing/2014/main" id="{03BD42D8-0971-4955-848C-CD4D119DAA7A}"/>
              </a:ext>
            </a:extLst>
          </p:cNvPr>
          <p:cNvSpPr>
            <a:spLocks noGrp="1"/>
          </p:cNvSpPr>
          <p:nvPr>
            <p:ph idx="1"/>
          </p:nvPr>
        </p:nvSpPr>
        <p:spPr>
          <a:xfrm>
            <a:off x="1106129" y="1915005"/>
            <a:ext cx="7723239" cy="1205572"/>
          </a:xfrm>
        </p:spPr>
        <p:txBody>
          <a:bodyPr/>
          <a:lstStyle/>
          <a:p>
            <a:r>
              <a:rPr lang="en-US" altLang="zh-CN" sz="2200" b="1" dirty="0">
                <a:latin typeface="Calibri" panose="020F0502020204030204" pitchFamily="34" charset="0"/>
                <a:cs typeface="Calibri" panose="020F0502020204030204" pitchFamily="34" charset="0"/>
              </a:rPr>
              <a:t>The optimal PLCR </a:t>
            </a:r>
            <a:r>
              <a:rPr lang="en-US" altLang="zh-CN" sz="2200" dirty="0">
                <a:latin typeface="Calibri" panose="020F0502020204030204" pitchFamily="34" charset="0"/>
                <a:cs typeface="Calibri" panose="020F0502020204030204" pitchFamily="34" charset="0"/>
              </a:rPr>
              <a:t>can be solved by the </a:t>
            </a:r>
            <a:r>
              <a:rPr lang="en-US" altLang="zh-CN" sz="2200" b="1" dirty="0">
                <a:latin typeface="Calibri" panose="020F0502020204030204" pitchFamily="34" charset="0"/>
                <a:cs typeface="Calibri" panose="020F0502020204030204" pitchFamily="34" charset="0"/>
              </a:rPr>
              <a:t>dynamic programming problem </a:t>
            </a:r>
            <a:r>
              <a:rPr lang="en-US" altLang="zh-CN" sz="2200" dirty="0">
                <a:latin typeface="Calibri" panose="020F0502020204030204" pitchFamily="34" charset="0"/>
                <a:cs typeface="Calibri" panose="020F0502020204030204" pitchFamily="34" charset="0"/>
              </a:rPr>
              <a:t>and apply a moving average window to the series to further smooth the data:</a:t>
            </a:r>
            <a:endParaRPr lang="zh-CN" altLang="en-US" sz="2200" dirty="0">
              <a:latin typeface="Calibri" panose="020F0502020204030204" pitchFamily="34" charset="0"/>
              <a:cs typeface="Calibri" panose="020F0502020204030204" pitchFamily="34" charset="0"/>
            </a:endParaRPr>
          </a:p>
          <a:p>
            <a:endParaRPr lang="zh-CN" altLang="en-US" dirty="0"/>
          </a:p>
        </p:txBody>
      </p:sp>
      <p:pic>
        <p:nvPicPr>
          <p:cNvPr id="4" name="图片 3">
            <a:extLst>
              <a:ext uri="{FF2B5EF4-FFF2-40B4-BE49-F238E27FC236}">
                <a16:creationId xmlns:a16="http://schemas.microsoft.com/office/drawing/2014/main" id="{BB1E2076-0090-4849-B013-27C8B455B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610" y="3054502"/>
            <a:ext cx="3564328" cy="1065804"/>
          </a:xfrm>
          <a:prstGeom prst="rect">
            <a:avLst/>
          </a:prstGeom>
        </p:spPr>
      </p:pic>
      <p:sp>
        <p:nvSpPr>
          <p:cNvPr id="5" name="矩形 4">
            <a:extLst>
              <a:ext uri="{FF2B5EF4-FFF2-40B4-BE49-F238E27FC236}">
                <a16:creationId xmlns:a16="http://schemas.microsoft.com/office/drawing/2014/main" id="{262812F1-2EC5-4F3D-BA8C-5BE0213F65B3}"/>
              </a:ext>
            </a:extLst>
          </p:cNvPr>
          <p:cNvSpPr/>
          <p:nvPr/>
        </p:nvSpPr>
        <p:spPr>
          <a:xfrm>
            <a:off x="1499419" y="4349782"/>
            <a:ext cx="4500715" cy="923330"/>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Denote the spectrogram as </a:t>
            </a:r>
            <a:r>
              <a:rPr lang="en-US" altLang="zh-CN" i="1" dirty="0">
                <a:latin typeface="Calibri" panose="020F0502020204030204" pitchFamily="34" charset="0"/>
                <a:cs typeface="Calibri" panose="020F0502020204030204" pitchFamily="34" charset="0"/>
              </a:rPr>
              <a:t>WT </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F </a:t>
            </a:r>
            <a:r>
              <a:rPr lang="en-US" altLang="zh-CN" dirty="0">
                <a:latin typeface="Calibri" panose="020F0502020204030204" pitchFamily="34" charset="0"/>
                <a:cs typeface="Calibri" panose="020F0502020204030204" pitchFamily="34" charset="0"/>
              </a:rPr>
              <a:t>, where </a:t>
            </a:r>
            <a:r>
              <a:rPr lang="en-US" altLang="zh-CN" i="1" dirty="0">
                <a:latin typeface="Calibri" panose="020F0502020204030204" pitchFamily="34" charset="0"/>
                <a:cs typeface="Calibri" panose="020F0502020204030204" pitchFamily="34" charset="0"/>
              </a:rPr>
              <a:t>F </a:t>
            </a:r>
            <a:r>
              <a:rPr lang="en-US" altLang="zh-CN" dirty="0">
                <a:latin typeface="Calibri" panose="020F0502020204030204" pitchFamily="34" charset="0"/>
                <a:cs typeface="Calibri" panose="020F0502020204030204" pitchFamily="34" charset="0"/>
              </a:rPr>
              <a:t>is number of frequency bins and </a:t>
            </a:r>
            <a:r>
              <a:rPr lang="en-US" altLang="zh-CN" i="1" dirty="0">
                <a:latin typeface="Calibri" panose="020F0502020204030204" pitchFamily="34" charset="0"/>
                <a:cs typeface="Calibri" panose="020F0502020204030204" pitchFamily="34" charset="0"/>
              </a:rPr>
              <a:t>T </a:t>
            </a:r>
            <a:r>
              <a:rPr lang="en-US" altLang="zh-CN" dirty="0">
                <a:latin typeface="Calibri" panose="020F0502020204030204" pitchFamily="34" charset="0"/>
                <a:cs typeface="Calibri" panose="020F0502020204030204" pitchFamily="34" charset="0"/>
              </a:rPr>
              <a:t>is number of time bins.</a:t>
            </a:r>
            <a:endParaRPr lang="zh-CN" altLang="en-US" dirty="0">
              <a:latin typeface="Calibri" panose="020F0502020204030204" pitchFamily="34" charset="0"/>
              <a:cs typeface="Calibri" panose="020F0502020204030204" pitchFamily="34" charset="0"/>
            </a:endParaRPr>
          </a:p>
        </p:txBody>
      </p:sp>
      <p:pic>
        <p:nvPicPr>
          <p:cNvPr id="6" name="图片 5">
            <a:extLst>
              <a:ext uri="{FF2B5EF4-FFF2-40B4-BE49-F238E27FC236}">
                <a16:creationId xmlns:a16="http://schemas.microsoft.com/office/drawing/2014/main" id="{BA27F41F-AF1F-43D8-B60E-F49585E08556}"/>
              </a:ext>
            </a:extLst>
          </p:cNvPr>
          <p:cNvPicPr>
            <a:picLocks noChangeAspect="1"/>
          </p:cNvPicPr>
          <p:nvPr/>
        </p:nvPicPr>
        <p:blipFill rotWithShape="1">
          <a:blip r:embed="rId3">
            <a:extLst>
              <a:ext uri="{28A0092B-C50C-407E-A947-70E740481C1C}">
                <a14:useLocalDpi xmlns:a14="http://schemas.microsoft.com/office/drawing/2010/main" val="0"/>
              </a:ext>
            </a:extLst>
          </a:blip>
          <a:srcRect l="52498" t="172" r="547"/>
          <a:stretch/>
        </p:blipFill>
        <p:spPr>
          <a:xfrm>
            <a:off x="7415981" y="2832055"/>
            <a:ext cx="4677696" cy="3568454"/>
          </a:xfrm>
          <a:prstGeom prst="rect">
            <a:avLst/>
          </a:prstGeom>
        </p:spPr>
      </p:pic>
    </p:spTree>
    <p:extLst>
      <p:ext uri="{BB962C8B-B14F-4D97-AF65-F5344CB8AC3E}">
        <p14:creationId xmlns:p14="http://schemas.microsoft.com/office/powerpoint/2010/main" val="2821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8996D-5D6D-43A1-9609-9220B4986AF3}"/>
              </a:ext>
            </a:extLst>
          </p:cNvPr>
          <p:cNvSpPr>
            <a:spLocks noGrp="1"/>
          </p:cNvSpPr>
          <p:nvPr>
            <p:ph type="title"/>
          </p:nvPr>
        </p:nvSpPr>
        <p:spPr>
          <a:xfrm>
            <a:off x="941440" y="161262"/>
            <a:ext cx="10515600" cy="840319"/>
          </a:xfrm>
        </p:spPr>
        <p:txBody>
          <a:bodyPr/>
          <a:lstStyle/>
          <a:p>
            <a:r>
              <a:rPr lang="en-US" altLang="zh-CN" dirty="0">
                <a:latin typeface="Calibri Light" panose="020F0302020204030204" pitchFamily="34" charset="0"/>
                <a:cs typeface="Calibri Light" panose="020F0302020204030204" pitchFamily="34" charset="0"/>
              </a:rPr>
              <a:t>Tracking velocity &amp; location</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C58D2A6C-08A0-49A4-98AE-463CC6B5ECFA}"/>
              </a:ext>
            </a:extLst>
          </p:cNvPr>
          <p:cNvSpPr>
            <a:spLocks noGrp="1"/>
          </p:cNvSpPr>
          <p:nvPr>
            <p:ph idx="1"/>
          </p:nvPr>
        </p:nvSpPr>
        <p:spPr>
          <a:xfrm>
            <a:off x="838200" y="1001581"/>
            <a:ext cx="10515600" cy="5032375"/>
          </a:xfrm>
        </p:spPr>
        <p:txBody>
          <a:bodyPr>
            <a:normAutofit/>
          </a:bodyPr>
          <a:lstStyle/>
          <a:p>
            <a:pPr marL="457200" indent="-457200">
              <a:buAutoNum type="arabicPeriod"/>
            </a:pPr>
            <a:r>
              <a:rPr lang="en-US" altLang="zh-CN" sz="2400" b="1" dirty="0">
                <a:latin typeface="Calibri" panose="020F0502020204030204" pitchFamily="34" charset="0"/>
                <a:cs typeface="Calibri" panose="020F0502020204030204" pitchFamily="34" charset="0"/>
              </a:rPr>
              <a:t>Movement Detection</a:t>
            </a:r>
          </a:p>
          <a:p>
            <a:r>
              <a:rPr lang="en-US" altLang="zh-CN" dirty="0">
                <a:latin typeface="Calibri" panose="020F0502020204030204" pitchFamily="34" charset="0"/>
                <a:cs typeface="Calibri" panose="020F0502020204030204" pitchFamily="34" charset="0"/>
              </a:rPr>
              <a:t>Two key observations:</a:t>
            </a:r>
          </a:p>
          <a:p>
            <a:pPr marL="457200" indent="-457200">
              <a:buAutoNum type="arabicParenR"/>
            </a:pPr>
            <a:r>
              <a:rPr lang="en-US" altLang="zh-CN" dirty="0">
                <a:latin typeface="Calibri" panose="020F0502020204030204" pitchFamily="34" charset="0"/>
                <a:cs typeface="Calibri" panose="020F0502020204030204" pitchFamily="34" charset="0"/>
              </a:rPr>
              <a:t>The correlation between different subcarriers increases when human walking; </a:t>
            </a:r>
          </a:p>
          <a:p>
            <a:pPr marL="457200" indent="-457200">
              <a:buAutoNum type="arabicParenR"/>
            </a:pPr>
            <a:r>
              <a:rPr lang="en-US" altLang="zh-CN" dirty="0">
                <a:latin typeface="Calibri" panose="020F0502020204030204" pitchFamily="34" charset="0"/>
                <a:cs typeface="Calibri" panose="020F0502020204030204" pitchFamily="34" charset="0"/>
              </a:rPr>
              <a:t>when a human is walking, the spectrogram power concentrates at certain frequencies corresponding to the signal reflected by the human body.</a:t>
            </a:r>
          </a:p>
          <a:p>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calculates the mean cross correlation value </a:t>
            </a:r>
            <a:r>
              <a:rPr lang="en-US" altLang="zh-CN" i="1" dirty="0">
                <a:latin typeface="Calibri" panose="020F0502020204030204" pitchFamily="34" charset="0"/>
                <a:cs typeface="Calibri" panose="020F0502020204030204" pitchFamily="34" charset="0"/>
              </a:rPr>
              <a:t>C </a:t>
            </a:r>
            <a:r>
              <a:rPr lang="en-US" altLang="zh-CN" dirty="0">
                <a:latin typeface="Calibri" panose="020F0502020204030204" pitchFamily="34" charset="0"/>
                <a:cs typeface="Calibri" panose="020F0502020204030204" pitchFamily="34" charset="0"/>
              </a:rPr>
              <a:t>and mean normalized variance </a:t>
            </a:r>
            <a:r>
              <a:rPr lang="en-US" altLang="zh-CN" i="1" dirty="0">
                <a:latin typeface="Calibri" panose="020F0502020204030204" pitchFamily="34" charset="0"/>
                <a:cs typeface="Calibri" panose="020F0502020204030204" pitchFamily="34" charset="0"/>
              </a:rPr>
              <a:t>σ^</a:t>
            </a:r>
            <a:r>
              <a:rPr lang="en-US" altLang="zh-CN" dirty="0">
                <a:latin typeface="Calibri" panose="020F0502020204030204" pitchFamily="34" charset="0"/>
                <a:cs typeface="Calibri" panose="020F0502020204030204" pitchFamily="34" charset="0"/>
              </a:rPr>
              <a:t>2 of power distribution of frequency spectrum.</a:t>
            </a:r>
          </a:p>
          <a:p>
            <a:r>
              <a:rPr lang="en-US" altLang="zh-CN" dirty="0">
                <a:latin typeface="Calibri" panose="020F0502020204030204" pitchFamily="34" charset="0"/>
                <a:cs typeface="Calibri" panose="020F0502020204030204" pitchFamily="34" charset="0"/>
              </a:rPr>
              <a:t>The </a:t>
            </a:r>
            <a:r>
              <a:rPr lang="en-US" altLang="zh-CN" b="1" dirty="0">
                <a:latin typeface="Calibri" panose="020F0502020204030204" pitchFamily="34" charset="0"/>
                <a:cs typeface="Calibri" panose="020F0502020204030204" pitchFamily="34" charset="0"/>
              </a:rPr>
              <a:t>movement detection indicator(MDI) </a:t>
            </a:r>
            <a:r>
              <a:rPr lang="en-US" altLang="zh-CN" dirty="0">
                <a:latin typeface="Calibri" panose="020F0502020204030204" pitchFamily="34" charset="0"/>
                <a:cs typeface="Calibri" panose="020F0502020204030204" pitchFamily="34" charset="0"/>
              </a:rPr>
              <a:t>is then defined as</a:t>
            </a:r>
          </a:p>
          <a:p>
            <a:r>
              <a:rPr lang="en-US" altLang="zh-CN" dirty="0">
                <a:latin typeface="Calibri" panose="020F0502020204030204" pitchFamily="34" charset="0"/>
                <a:cs typeface="Calibri" panose="020F0502020204030204" pitchFamily="34" charset="0"/>
              </a:rPr>
              <a:t>Only when MDI exceeds the predefined location-independent </a:t>
            </a:r>
            <a:r>
              <a:rPr lang="en-US" altLang="zh-CN" b="1" dirty="0">
                <a:latin typeface="Calibri" panose="020F0502020204030204" pitchFamily="34" charset="0"/>
                <a:cs typeface="Calibri" panose="020F0502020204030204" pitchFamily="34" charset="0"/>
              </a:rPr>
              <a:t>threshold</a:t>
            </a:r>
            <a:r>
              <a:rPr lang="en-US" altLang="zh-CN" dirty="0">
                <a:latin typeface="Calibri" panose="020F0502020204030204" pitchFamily="34" charset="0"/>
                <a:cs typeface="Calibri" panose="020F0502020204030204" pitchFamily="34" charset="0"/>
              </a:rPr>
              <a:t>, </a:t>
            </a:r>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starts to track human movement.</a:t>
            </a:r>
          </a:p>
          <a:p>
            <a:pPr marL="0" indent="0">
              <a:buNone/>
            </a:pPr>
            <a:endParaRPr lang="zh-CN" altLang="en-US" dirty="0">
              <a:latin typeface="Calibri Light" panose="020F0302020204030204" pitchFamily="34" charset="0"/>
              <a:cs typeface="Calibri Light" panose="020F0302020204030204" pitchFamily="34" charset="0"/>
            </a:endParaRPr>
          </a:p>
        </p:txBody>
      </p:sp>
      <p:pic>
        <p:nvPicPr>
          <p:cNvPr id="5" name="图片 4">
            <a:extLst>
              <a:ext uri="{FF2B5EF4-FFF2-40B4-BE49-F238E27FC236}">
                <a16:creationId xmlns:a16="http://schemas.microsoft.com/office/drawing/2014/main" id="{9431772D-89B1-470C-8CEA-4F9D2CCC1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220" y="3848020"/>
            <a:ext cx="1185634" cy="349256"/>
          </a:xfrm>
          <a:prstGeom prst="rect">
            <a:avLst/>
          </a:prstGeom>
        </p:spPr>
      </p:pic>
      <p:pic>
        <p:nvPicPr>
          <p:cNvPr id="6" name="图片 5">
            <a:extLst>
              <a:ext uri="{FF2B5EF4-FFF2-40B4-BE49-F238E27FC236}">
                <a16:creationId xmlns:a16="http://schemas.microsoft.com/office/drawing/2014/main" id="{7345E52E-B7E6-4ACA-BFD3-83F01F430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077" y="4672064"/>
            <a:ext cx="6115310" cy="2185936"/>
          </a:xfrm>
          <a:prstGeom prst="rect">
            <a:avLst/>
          </a:prstGeom>
        </p:spPr>
      </p:pic>
    </p:spTree>
    <p:extLst>
      <p:ext uri="{BB962C8B-B14F-4D97-AF65-F5344CB8AC3E}">
        <p14:creationId xmlns:p14="http://schemas.microsoft.com/office/powerpoint/2010/main" val="211985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A30665-99A3-4AAC-9457-9DF1B2999436}"/>
              </a:ext>
            </a:extLst>
          </p:cNvPr>
          <p:cNvSpPr>
            <a:spLocks noGrp="1"/>
          </p:cNvSpPr>
          <p:nvPr>
            <p:ph type="title"/>
          </p:nvPr>
        </p:nvSpPr>
        <p:spPr>
          <a:xfrm>
            <a:off x="1049593" y="611207"/>
            <a:ext cx="9601200" cy="1027093"/>
          </a:xfrm>
        </p:spPr>
        <p:txBody>
          <a:bodyPr/>
          <a:lstStyle/>
          <a:p>
            <a:r>
              <a:rPr lang="en-US" altLang="zh-CN" dirty="0">
                <a:latin typeface="Calibri Light" panose="020F0302020204030204" pitchFamily="34" charset="0"/>
                <a:cs typeface="Calibri Light" panose="020F0302020204030204" pitchFamily="34" charset="0"/>
              </a:rPr>
              <a:t>Tracking velocity &amp; location</a:t>
            </a:r>
            <a:endParaRPr lang="zh-CN" altLang="en-US" dirty="0"/>
          </a:p>
        </p:txBody>
      </p:sp>
      <p:sp>
        <p:nvSpPr>
          <p:cNvPr id="3" name="内容占位符 2">
            <a:extLst>
              <a:ext uri="{FF2B5EF4-FFF2-40B4-BE49-F238E27FC236}">
                <a16:creationId xmlns:a16="http://schemas.microsoft.com/office/drawing/2014/main" id="{F2A7C6AF-06CF-47D6-8DCD-0F1A666D1E38}"/>
              </a:ext>
            </a:extLst>
          </p:cNvPr>
          <p:cNvSpPr>
            <a:spLocks noGrp="1"/>
          </p:cNvSpPr>
          <p:nvPr>
            <p:ph idx="1"/>
          </p:nvPr>
        </p:nvSpPr>
        <p:spPr>
          <a:xfrm>
            <a:off x="1049593" y="1638300"/>
            <a:ext cx="10336161" cy="3581400"/>
          </a:xfrm>
        </p:spPr>
        <p:txBody>
          <a:bodyPr>
            <a:noAutofit/>
          </a:bodyPr>
          <a:lstStyle/>
          <a:p>
            <a:pPr marL="0" indent="0">
              <a:buNone/>
            </a:pPr>
            <a:r>
              <a:rPr lang="en-US" altLang="zh-CN" sz="2400" b="1" dirty="0">
                <a:latin typeface="Calibri" panose="020F0502020204030204" pitchFamily="34" charset="0"/>
                <a:cs typeface="Calibri" panose="020F0502020204030204" pitchFamily="34" charset="0"/>
              </a:rPr>
              <a:t>2</a:t>
            </a:r>
            <a:r>
              <a:rPr lang="en-US" altLang="zh-CN" sz="28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Initial Location Estimation: </a:t>
            </a:r>
            <a:r>
              <a:rPr lang="en-US" altLang="zh-CN" sz="2400" dirty="0">
                <a:latin typeface="Calibri" panose="020F0502020204030204" pitchFamily="34" charset="0"/>
                <a:cs typeface="Calibri" panose="020F0502020204030204" pitchFamily="34" charset="0"/>
              </a:rPr>
              <a:t>a quick-and–dirty location search</a:t>
            </a:r>
            <a:endParaRPr lang="en-US" altLang="zh-CN" sz="2200" dirty="0">
              <a:latin typeface="Calibri" panose="020F0502020204030204" pitchFamily="34" charset="0"/>
              <a:cs typeface="Calibri" panose="020F0502020204030204" pitchFamily="34" charset="0"/>
            </a:endParaRPr>
          </a:p>
          <a:p>
            <a:r>
              <a:rPr lang="en-US" altLang="zh-CN" sz="2200" dirty="0">
                <a:latin typeface="Calibri" panose="020F0502020204030204" pitchFamily="34" charset="0"/>
                <a:cs typeface="Calibri" panose="020F0502020204030204" pitchFamily="34" charset="0"/>
              </a:rPr>
              <a:t>First, </a:t>
            </a:r>
            <a:r>
              <a:rPr lang="en-US" altLang="zh-CN" sz="2200" i="1" dirty="0" err="1">
                <a:latin typeface="Calibri" panose="020F0502020204030204" pitchFamily="34" charset="0"/>
                <a:cs typeface="Calibri" panose="020F0502020204030204" pitchFamily="34" charset="0"/>
              </a:rPr>
              <a:t>Widar</a:t>
            </a:r>
            <a:r>
              <a:rPr lang="en-US" altLang="zh-CN" sz="2200" i="1"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search through the whole tracking area at a coarse resolution, identifying a location that yields the least fitting error of the trace, as the initial location.</a:t>
            </a:r>
          </a:p>
          <a:p>
            <a:r>
              <a:rPr lang="en-US" altLang="zh-CN" sz="2200" dirty="0">
                <a:latin typeface="Calibri" panose="020F0502020204030204" pitchFamily="34" charset="0"/>
                <a:cs typeface="Calibri" panose="020F0502020204030204" pitchFamily="34" charset="0"/>
              </a:rPr>
              <a:t>Second, search through the narrowed area around the initial location at a fine-grained resolution to refine the initial location accuracy.</a:t>
            </a:r>
          </a:p>
          <a:p>
            <a:r>
              <a:rPr lang="en-US" altLang="zh-CN" sz="2200" dirty="0">
                <a:latin typeface="Calibri" panose="020F0502020204030204" pitchFamily="34" charset="0"/>
                <a:cs typeface="Calibri" panose="020F0502020204030204" pitchFamily="34" charset="0"/>
              </a:rPr>
              <a:t>This search step can be iterated until the fitting error achieves the minimum.</a:t>
            </a:r>
          </a:p>
          <a:p>
            <a:pPr marL="0" indent="0">
              <a:buNone/>
            </a:pPr>
            <a:r>
              <a:rPr lang="en-US" altLang="zh-CN" sz="2400" b="1" dirty="0">
                <a:latin typeface="Calibri" panose="020F0502020204030204" pitchFamily="34" charset="0"/>
                <a:cs typeface="Calibri" panose="020F0502020204030204" pitchFamily="34" charset="0"/>
              </a:rPr>
              <a:t>3. Successive Tracking</a:t>
            </a:r>
          </a:p>
          <a:p>
            <a:pPr marL="0" indent="0">
              <a:buNone/>
            </a:pPr>
            <a:r>
              <a:rPr lang="en-US" altLang="zh-CN" sz="2200" dirty="0">
                <a:latin typeface="Calibri" panose="020F0502020204030204" pitchFamily="34" charset="0"/>
                <a:cs typeface="Calibri" panose="020F0502020204030204" pitchFamily="34" charset="0"/>
              </a:rPr>
              <a:t>   The target location:</a:t>
            </a:r>
            <a:endParaRPr lang="zh-CN" altLang="en-US" sz="2200" dirty="0">
              <a:latin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E621CE03-1E78-4F23-BEF8-980CF908A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156" y="4684560"/>
            <a:ext cx="2830296" cy="535140"/>
          </a:xfrm>
          <a:prstGeom prst="rect">
            <a:avLst/>
          </a:prstGeom>
        </p:spPr>
      </p:pic>
    </p:spTree>
    <p:extLst>
      <p:ext uri="{BB962C8B-B14F-4D97-AF65-F5344CB8AC3E}">
        <p14:creationId xmlns:p14="http://schemas.microsoft.com/office/powerpoint/2010/main" val="238444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CB0383-6D2B-48CD-A31C-DE8955FEC53F}"/>
              </a:ext>
            </a:extLst>
          </p:cNvPr>
          <p:cNvSpPr>
            <a:spLocks noGrp="1"/>
          </p:cNvSpPr>
          <p:nvPr>
            <p:ph type="title"/>
          </p:nvPr>
        </p:nvSpPr>
        <p:spPr/>
        <p:txBody>
          <a:bodyPr/>
          <a:lstStyle/>
          <a:p>
            <a:r>
              <a:rPr lang="en-US" altLang="zh-CN" dirty="0">
                <a:latin typeface="Calibri Light" panose="020F0302020204030204" pitchFamily="34" charset="0"/>
                <a:ea typeface="宋体" panose="02010600030101010101" pitchFamily="2" charset="-122"/>
                <a:cs typeface="Calibri Light" panose="020F0302020204030204" pitchFamily="34" charset="0"/>
              </a:rPr>
              <a:t>Outline</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B62E983D-9C54-4FAD-9B45-42C775EA3229}"/>
              </a:ext>
            </a:extLst>
          </p:cNvPr>
          <p:cNvSpPr>
            <a:spLocks noGrp="1"/>
          </p:cNvSpPr>
          <p:nvPr>
            <p:ph idx="1"/>
          </p:nvPr>
        </p:nvSpPr>
        <p:spPr/>
        <p:txBody>
          <a:bodyPr>
            <a:noAutofit/>
          </a:bodyPr>
          <a:lstStyle/>
          <a:p>
            <a:r>
              <a:rPr lang="en-US" altLang="zh-CN" sz="2400" dirty="0">
                <a:latin typeface="Calibri" panose="020F0502020204030204" pitchFamily="34" charset="0"/>
                <a:cs typeface="Calibri" panose="020F0502020204030204" pitchFamily="34" charset="0"/>
              </a:rPr>
              <a:t>Introduction</a:t>
            </a:r>
          </a:p>
          <a:p>
            <a:r>
              <a:rPr lang="en-US" altLang="zh-CN" sz="2400" dirty="0">
                <a:latin typeface="Calibri" panose="020F0502020204030204" pitchFamily="34" charset="0"/>
                <a:cs typeface="Calibri" panose="020F0502020204030204" pitchFamily="34" charset="0"/>
              </a:rPr>
              <a:t>Preliminary </a:t>
            </a:r>
          </a:p>
          <a:p>
            <a:r>
              <a:rPr lang="en-US" altLang="zh-CN" sz="2400" dirty="0">
                <a:latin typeface="Calibri" panose="020F0502020204030204" pitchFamily="34" charset="0"/>
                <a:cs typeface="Calibri" panose="020F0502020204030204" pitchFamily="34" charset="0"/>
              </a:rPr>
              <a:t>Modeling of CSI-Mobility</a:t>
            </a:r>
          </a:p>
          <a:p>
            <a:r>
              <a:rPr lang="en-US" altLang="zh-CN" sz="2400" dirty="0">
                <a:latin typeface="Calibri" panose="020F0502020204030204" pitchFamily="34" charset="0"/>
                <a:cs typeface="Calibri" panose="020F0502020204030204" pitchFamily="34" charset="0"/>
              </a:rPr>
              <a:t>PLCR Extraction</a:t>
            </a:r>
          </a:p>
          <a:p>
            <a:r>
              <a:rPr lang="en-US" altLang="zh-CN" sz="2400" dirty="0">
                <a:latin typeface="Calibri" panose="020F0502020204030204" pitchFamily="34" charset="0"/>
                <a:cs typeface="Calibri" panose="020F0502020204030204" pitchFamily="34" charset="0"/>
              </a:rPr>
              <a:t>Tracking velocity &amp; location</a:t>
            </a:r>
          </a:p>
          <a:p>
            <a:r>
              <a:rPr lang="en-US" altLang="zh-CN" sz="2400" dirty="0">
                <a:latin typeface="Calibri" panose="020F0502020204030204" pitchFamily="34" charset="0"/>
                <a:cs typeface="Calibri" panose="020F0502020204030204" pitchFamily="34" charset="0"/>
              </a:rPr>
              <a:t>Evaluation</a:t>
            </a:r>
          </a:p>
          <a:p>
            <a:r>
              <a:rPr lang="en-US" altLang="zh-CN" sz="2400" dirty="0">
                <a:latin typeface="Calibri" panose="020F0502020204030204" pitchFamily="34" charset="0"/>
                <a:cs typeface="Calibri" panose="020F0502020204030204" pitchFamily="34" charset="0"/>
              </a:rPr>
              <a:t>Conclusion</a:t>
            </a:r>
            <a:endParaRPr lang="zh-CN"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208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35383-AB6F-400F-B4F4-20DF9FB50433}"/>
              </a:ext>
            </a:extLst>
          </p:cNvPr>
          <p:cNvSpPr>
            <a:spLocks noGrp="1"/>
          </p:cNvSpPr>
          <p:nvPr>
            <p:ph type="title"/>
          </p:nvPr>
        </p:nvSpPr>
        <p:spPr>
          <a:xfrm>
            <a:off x="936525" y="460707"/>
            <a:ext cx="10515600" cy="1325563"/>
          </a:xfrm>
        </p:spPr>
        <p:txBody>
          <a:bodyPr/>
          <a:lstStyle/>
          <a:p>
            <a:r>
              <a:rPr lang="en-US" altLang="zh-CN" dirty="0">
                <a:latin typeface="Calibri Light" panose="020F0302020204030204" pitchFamily="34" charset="0"/>
                <a:cs typeface="Calibri Light" panose="020F0302020204030204" pitchFamily="34" charset="0"/>
              </a:rPr>
              <a:t>Trace Refinement</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11BCD3DF-8F09-4E10-9B94-7FFBE5E82A8C}"/>
              </a:ext>
            </a:extLst>
          </p:cNvPr>
          <p:cNvSpPr>
            <a:spLocks noGrp="1"/>
          </p:cNvSpPr>
          <p:nvPr>
            <p:ph idx="1"/>
          </p:nvPr>
        </p:nvSpPr>
        <p:spPr>
          <a:xfrm>
            <a:off x="757084" y="1560127"/>
            <a:ext cx="4906297" cy="4620857"/>
          </a:xfrm>
        </p:spPr>
        <p:txBody>
          <a:bodyPr>
            <a:normAutofit/>
          </a:bodyPr>
          <a:lstStyle/>
          <a:p>
            <a:pPr>
              <a:buFont typeface="Wingdings" panose="05000000000000000000" pitchFamily="2" charset="2"/>
              <a:buChar char="Ø"/>
            </a:pPr>
            <a:r>
              <a:rPr lang="en-US" altLang="zh-CN" sz="2400" b="1" dirty="0">
                <a:latin typeface="Calibri" panose="020F0502020204030204" pitchFamily="34" charset="0"/>
                <a:cs typeface="Calibri" panose="020F0502020204030204" pitchFamily="34" charset="0"/>
              </a:rPr>
              <a:t>A pseudo self-calibration scheme:</a:t>
            </a:r>
          </a:p>
          <a:p>
            <a:pPr marL="0" indent="0">
              <a:buNone/>
            </a:pPr>
            <a:endParaRPr lang="en-US" altLang="zh-CN" dirty="0">
              <a:latin typeface="Calibri" panose="020F0502020204030204" pitchFamily="34" charset="0"/>
              <a:cs typeface="Calibri" panose="020F0502020204030204" pitchFamily="34" charset="0"/>
            </a:endParaRPr>
          </a:p>
          <a:p>
            <a:pPr marL="0" indent="0">
              <a:buNone/>
            </a:pPr>
            <a:r>
              <a:rPr lang="en-US" altLang="zh-CN" sz="2200" dirty="0">
                <a:latin typeface="Calibri" panose="020F0502020204030204" pitchFamily="34" charset="0"/>
                <a:cs typeface="Calibri" panose="020F0502020204030204" pitchFamily="34" charset="0"/>
              </a:rPr>
              <a:t>Perform </a:t>
            </a:r>
            <a:r>
              <a:rPr lang="en-US" altLang="zh-CN" sz="2200" b="1" dirty="0">
                <a:latin typeface="Calibri" panose="020F0502020204030204" pitchFamily="34" charset="0"/>
                <a:cs typeface="Calibri" panose="020F0502020204030204" pitchFamily="34" charset="0"/>
              </a:rPr>
              <a:t>trace segmentation </a:t>
            </a:r>
            <a:r>
              <a:rPr lang="en-US" altLang="zh-CN" sz="2200" dirty="0">
                <a:latin typeface="Calibri" panose="020F0502020204030204" pitchFamily="34" charset="0"/>
                <a:cs typeface="Calibri" panose="020F0502020204030204" pitchFamily="34" charset="0"/>
              </a:rPr>
              <a:t>at these vulnerable moments and re-initialize the tracking process for each new segment to guarantee the correct direction.</a:t>
            </a:r>
          </a:p>
        </p:txBody>
      </p:sp>
      <p:pic>
        <p:nvPicPr>
          <p:cNvPr id="5" name="图片 4">
            <a:extLst>
              <a:ext uri="{FF2B5EF4-FFF2-40B4-BE49-F238E27FC236}">
                <a16:creationId xmlns:a16="http://schemas.microsoft.com/office/drawing/2014/main" id="{6762F537-EC55-4405-923C-0490E243ADF4}"/>
              </a:ext>
            </a:extLst>
          </p:cNvPr>
          <p:cNvPicPr>
            <a:picLocks noChangeAspect="1"/>
          </p:cNvPicPr>
          <p:nvPr/>
        </p:nvPicPr>
        <p:blipFill rotWithShape="1">
          <a:blip r:embed="rId2">
            <a:extLst>
              <a:ext uri="{28A0092B-C50C-407E-A947-70E740481C1C}">
                <a14:useLocalDpi xmlns:a14="http://schemas.microsoft.com/office/drawing/2010/main" val="0"/>
              </a:ext>
            </a:extLst>
          </a:blip>
          <a:srcRect r="51446"/>
          <a:stretch/>
        </p:blipFill>
        <p:spPr>
          <a:xfrm>
            <a:off x="5618699" y="1317524"/>
            <a:ext cx="6573302" cy="2361210"/>
          </a:xfrm>
          <a:prstGeom prst="rect">
            <a:avLst/>
          </a:prstGeom>
        </p:spPr>
      </p:pic>
      <p:pic>
        <p:nvPicPr>
          <p:cNvPr id="6" name="图片 5">
            <a:extLst>
              <a:ext uri="{FF2B5EF4-FFF2-40B4-BE49-F238E27FC236}">
                <a16:creationId xmlns:a16="http://schemas.microsoft.com/office/drawing/2014/main" id="{83BC4FF3-F05F-40D1-9682-F3D917350ED5}"/>
              </a:ext>
            </a:extLst>
          </p:cNvPr>
          <p:cNvPicPr>
            <a:picLocks noChangeAspect="1"/>
          </p:cNvPicPr>
          <p:nvPr/>
        </p:nvPicPr>
        <p:blipFill rotWithShape="1">
          <a:blip r:embed="rId2">
            <a:extLst>
              <a:ext uri="{28A0092B-C50C-407E-A947-70E740481C1C}">
                <a14:useLocalDpi xmlns:a14="http://schemas.microsoft.com/office/drawing/2010/main" val="0"/>
              </a:ext>
            </a:extLst>
          </a:blip>
          <a:srcRect l="51606" t="157" r="340"/>
          <a:stretch/>
        </p:blipFill>
        <p:spPr>
          <a:xfrm>
            <a:off x="5618698" y="3817988"/>
            <a:ext cx="6573302" cy="2382046"/>
          </a:xfrm>
          <a:prstGeom prst="rect">
            <a:avLst/>
          </a:prstGeom>
        </p:spPr>
      </p:pic>
    </p:spTree>
    <p:extLst>
      <p:ext uri="{BB962C8B-B14F-4D97-AF65-F5344CB8AC3E}">
        <p14:creationId xmlns:p14="http://schemas.microsoft.com/office/powerpoint/2010/main" val="228952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C37E7-ABB1-41AB-BC82-7F88F44B2F5D}"/>
              </a:ext>
            </a:extLst>
          </p:cNvPr>
          <p:cNvSpPr>
            <a:spLocks noGrp="1"/>
          </p:cNvSpPr>
          <p:nvPr>
            <p:ph type="title"/>
          </p:nvPr>
        </p:nvSpPr>
        <p:spPr>
          <a:xfrm>
            <a:off x="1047135" y="504330"/>
            <a:ext cx="9601200" cy="1485900"/>
          </a:xfrm>
        </p:spPr>
        <p:txBody>
          <a:bodyPr/>
          <a:lstStyle/>
          <a:p>
            <a:r>
              <a:rPr lang="en-US" altLang="zh-CN" dirty="0">
                <a:latin typeface="Calibri Light" panose="020F0302020204030204" pitchFamily="34" charset="0"/>
                <a:cs typeface="Calibri Light" panose="020F0302020204030204" pitchFamily="34" charset="0"/>
              </a:rPr>
              <a:t>Trace Refinement</a:t>
            </a:r>
            <a:endParaRPr lang="zh-CN" altLang="en-US" dirty="0"/>
          </a:p>
        </p:txBody>
      </p:sp>
      <p:sp>
        <p:nvSpPr>
          <p:cNvPr id="3" name="内容占位符 2">
            <a:extLst>
              <a:ext uri="{FF2B5EF4-FFF2-40B4-BE49-F238E27FC236}">
                <a16:creationId xmlns:a16="http://schemas.microsoft.com/office/drawing/2014/main" id="{6084B512-C53C-40D6-A2C6-ED0554962296}"/>
              </a:ext>
            </a:extLst>
          </p:cNvPr>
          <p:cNvSpPr>
            <a:spLocks noGrp="1"/>
          </p:cNvSpPr>
          <p:nvPr>
            <p:ph idx="1"/>
          </p:nvPr>
        </p:nvSpPr>
        <p:spPr>
          <a:xfrm>
            <a:off x="951271" y="1753287"/>
            <a:ext cx="10289458" cy="3581400"/>
          </a:xfrm>
        </p:spPr>
        <p:txBody>
          <a:bodyPr/>
          <a:lstStyle/>
          <a:p>
            <a:pPr>
              <a:buFont typeface="Wingdings" panose="05000000000000000000" pitchFamily="2" charset="2"/>
              <a:buChar char="Ø"/>
            </a:pPr>
            <a:r>
              <a:rPr lang="en-US" altLang="zh-CN" sz="2400" b="1" dirty="0">
                <a:latin typeface="Calibri" panose="020F0502020204030204" pitchFamily="34" charset="0"/>
                <a:cs typeface="Calibri" panose="020F0502020204030204" pitchFamily="34" charset="0"/>
              </a:rPr>
              <a:t>Antenna selection criterion</a:t>
            </a:r>
            <a:r>
              <a:rPr lang="en-US" altLang="zh-CN" sz="2400" dirty="0">
                <a:latin typeface="Calibri" panose="020F0502020204030204" pitchFamily="34" charset="0"/>
                <a:cs typeface="Calibri" panose="020F0502020204030204" pitchFamily="34" charset="0"/>
              </a:rPr>
              <a:t>: </a:t>
            </a:r>
          </a:p>
          <a:p>
            <a:r>
              <a:rPr lang="en-US" altLang="zh-CN" sz="2200" dirty="0">
                <a:latin typeface="Calibri" panose="020F0502020204030204" pitchFamily="34" charset="0"/>
                <a:cs typeface="Calibri" panose="020F0502020204030204" pitchFamily="34" charset="0"/>
              </a:rPr>
              <a:t>Some links yield wrong PLCRs due to weak reflecting signal-to-noise ratio and small PLCR itself, which may lead to totally wrong trace.</a:t>
            </a:r>
          </a:p>
          <a:p>
            <a:r>
              <a:rPr lang="en-US" altLang="zh-CN" sz="2200" dirty="0">
                <a:latin typeface="Calibri" panose="020F0502020204030204" pitchFamily="34" charset="0"/>
                <a:cs typeface="Calibri" panose="020F0502020204030204" pitchFamily="34" charset="0"/>
              </a:rPr>
              <a:t>To pick out these “bad” antennas, </a:t>
            </a:r>
            <a:r>
              <a:rPr lang="en-US" altLang="zh-CN" sz="2200" i="1" dirty="0" err="1">
                <a:latin typeface="Calibri" panose="020F0502020204030204" pitchFamily="34" charset="0"/>
                <a:cs typeface="Calibri" panose="020F0502020204030204" pitchFamily="34" charset="0"/>
              </a:rPr>
              <a:t>Widar</a:t>
            </a:r>
            <a:r>
              <a:rPr lang="en-US" altLang="zh-CN" sz="2200" i="1"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adopts </a:t>
            </a:r>
            <a:r>
              <a:rPr lang="en-US" altLang="zh-CN" sz="2200" b="1" dirty="0">
                <a:latin typeface="Calibri" panose="020F0502020204030204" pitchFamily="34" charset="0"/>
                <a:cs typeface="Calibri" panose="020F0502020204030204" pitchFamily="34" charset="0"/>
              </a:rPr>
              <a:t>two-round tracking </a:t>
            </a:r>
            <a:r>
              <a:rPr lang="en-US" altLang="zh-CN" sz="2200" dirty="0">
                <a:latin typeface="Calibri" panose="020F0502020204030204" pitchFamily="34" charset="0"/>
                <a:cs typeface="Calibri" panose="020F0502020204030204" pitchFamily="34" charset="0"/>
              </a:rPr>
              <a:t>for each trace segment.</a:t>
            </a:r>
          </a:p>
          <a:p>
            <a:r>
              <a:rPr lang="en-US" altLang="zh-CN" sz="2200" dirty="0">
                <a:latin typeface="Calibri" panose="020F0502020204030204" pitchFamily="34" charset="0"/>
                <a:cs typeface="Calibri" panose="020F0502020204030204" pitchFamily="34" charset="0"/>
              </a:rPr>
              <a:t>First round: least square method to calculate optimal velocity:</a:t>
            </a:r>
          </a:p>
          <a:p>
            <a:endParaRPr lang="en-US" altLang="zh-CN" sz="2200" dirty="0">
              <a:latin typeface="Calibri Light" panose="020F0302020204030204" pitchFamily="34" charset="0"/>
              <a:cs typeface="Calibri Light" panose="020F0302020204030204" pitchFamily="34" charset="0"/>
            </a:endParaRPr>
          </a:p>
          <a:p>
            <a:r>
              <a:rPr lang="en-US" altLang="zh-CN" sz="2200" dirty="0">
                <a:latin typeface="Calibri" panose="020F0502020204030204" pitchFamily="34" charset="0"/>
                <a:cs typeface="Calibri" panose="020F0502020204030204" pitchFamily="34" charset="0"/>
              </a:rPr>
              <a:t>Second round: a weight is applied to suppress “bad” antennas:</a:t>
            </a:r>
            <a:endParaRPr lang="zh-CN" altLang="en-US" sz="2200"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73C0889B-B330-4654-9F7C-64CE3A371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677" y="5197035"/>
            <a:ext cx="4404349" cy="519687"/>
          </a:xfrm>
          <a:prstGeom prst="rect">
            <a:avLst/>
          </a:prstGeom>
        </p:spPr>
      </p:pic>
      <p:pic>
        <p:nvPicPr>
          <p:cNvPr id="6" name="图片 5">
            <a:extLst>
              <a:ext uri="{FF2B5EF4-FFF2-40B4-BE49-F238E27FC236}">
                <a16:creationId xmlns:a16="http://schemas.microsoft.com/office/drawing/2014/main" id="{47DB3787-3AE1-4DFA-AB67-85B896C6D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676" y="4185181"/>
            <a:ext cx="3379648" cy="501120"/>
          </a:xfrm>
          <a:prstGeom prst="rect">
            <a:avLst/>
          </a:prstGeom>
        </p:spPr>
      </p:pic>
      <p:sp>
        <p:nvSpPr>
          <p:cNvPr id="4" name="矩形 3">
            <a:extLst>
              <a:ext uri="{FF2B5EF4-FFF2-40B4-BE49-F238E27FC236}">
                <a16:creationId xmlns:a16="http://schemas.microsoft.com/office/drawing/2014/main" id="{7DAD358F-C7A7-4659-9747-4DFBCDBFCE08}"/>
              </a:ext>
            </a:extLst>
          </p:cNvPr>
          <p:cNvSpPr/>
          <p:nvPr/>
        </p:nvSpPr>
        <p:spPr>
          <a:xfrm>
            <a:off x="2979676" y="5840694"/>
            <a:ext cx="4945124" cy="646331"/>
          </a:xfrm>
          <a:prstGeom prst="rect">
            <a:avLst/>
          </a:prstGeom>
        </p:spPr>
        <p:txBody>
          <a:bodyPr wrap="square">
            <a:spAutoFit/>
          </a:bodyPr>
          <a:lstStyle/>
          <a:p>
            <a:r>
              <a:rPr lang="en-US" altLang="zh-CN" i="1" dirty="0">
                <a:latin typeface="Calibri" panose="020F0502020204030204" pitchFamily="34" charset="0"/>
                <a:cs typeface="Calibri" panose="020F0502020204030204" pitchFamily="34" charset="0"/>
              </a:rPr>
              <a:t>W </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diag</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w</a:t>
            </a:r>
            <a:r>
              <a:rPr lang="en-US" altLang="zh-CN" dirty="0">
                <a:latin typeface="Calibri" panose="020F0502020204030204" pitchFamily="34" charset="0"/>
                <a:cs typeface="Calibri" panose="020F0502020204030204" pitchFamily="34" charset="0"/>
              </a:rPr>
              <a:t>(1)</a:t>
            </a:r>
            <a:r>
              <a:rPr lang="en-US" altLang="zh-CN" i="1" dirty="0">
                <a:latin typeface="Calibri" panose="020F0502020204030204" pitchFamily="34" charset="0"/>
                <a:cs typeface="Calibri" panose="020F0502020204030204" pitchFamily="34" charset="0"/>
              </a:rPr>
              <a:t>w</a:t>
            </a:r>
            <a:r>
              <a:rPr lang="en-US" altLang="zh-CN" dirty="0">
                <a:latin typeface="Calibri" panose="020F0502020204030204" pitchFamily="34" charset="0"/>
                <a:cs typeface="Calibri" panose="020F0502020204030204" pitchFamily="34" charset="0"/>
              </a:rPr>
              <a:t>(2) · · ·</a:t>
            </a:r>
            <a:r>
              <a:rPr lang="en-US" altLang="zh-CN" i="1" dirty="0">
                <a:latin typeface="Calibri" panose="020F0502020204030204" pitchFamily="34" charset="0"/>
                <a:cs typeface="Calibri" panose="020F0502020204030204" pitchFamily="34" charset="0"/>
              </a:rPr>
              <a:t>w</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L</a:t>
            </a:r>
            <a:r>
              <a:rPr lang="en-US" altLang="zh-CN" dirty="0">
                <a:latin typeface="Calibri" panose="020F0502020204030204" pitchFamily="34" charset="0"/>
                <a:cs typeface="Calibri" panose="020F0502020204030204" pitchFamily="34" charset="0"/>
              </a:rPr>
              <a:t>)) is the weight matrix, </a:t>
            </a:r>
            <a:r>
              <a:rPr lang="en-US" altLang="zh-CN" i="1" dirty="0">
                <a:latin typeface="Calibri" panose="020F0502020204030204" pitchFamily="34" charset="0"/>
                <a:cs typeface="Calibri" panose="020F0502020204030204" pitchFamily="34" charset="0"/>
              </a:rPr>
              <a:t>w</a:t>
            </a:r>
            <a:r>
              <a:rPr lang="en-US" altLang="zh-CN" dirty="0">
                <a:latin typeface="Calibri" panose="020F0502020204030204" pitchFamily="34" charset="0"/>
                <a:cs typeface="Calibri" panose="020F0502020204030204" pitchFamily="34" charset="0"/>
              </a:rPr>
              <a:t>(</a:t>
            </a:r>
            <a:r>
              <a:rPr lang="en-US" altLang="zh-CN" i="1" dirty="0" err="1">
                <a:latin typeface="Calibri" panose="020F0502020204030204" pitchFamily="34" charset="0"/>
                <a:cs typeface="Calibri" panose="020F0502020204030204" pitchFamily="34" charset="0"/>
              </a:rPr>
              <a:t>i</a:t>
            </a:r>
            <a:r>
              <a:rPr lang="en-US" altLang="zh-CN" dirty="0">
                <a:latin typeface="Calibri" panose="020F0502020204030204" pitchFamily="34" charset="0"/>
                <a:cs typeface="Calibri" panose="020F0502020204030204" pitchFamily="34" charset="0"/>
              </a:rPr>
              <a:t>) is the weight for the </a:t>
            </a:r>
            <a:r>
              <a:rPr lang="en-US" altLang="zh-CN" i="1" dirty="0" err="1">
                <a:latin typeface="Calibri" panose="020F0502020204030204" pitchFamily="34" charset="0"/>
                <a:cs typeface="Calibri" panose="020F0502020204030204" pitchFamily="34" charset="0"/>
              </a:rPr>
              <a:t>i</a:t>
            </a:r>
            <a:r>
              <a:rPr lang="en-US" altLang="zh-CN" dirty="0" err="1">
                <a:latin typeface="Calibri" panose="020F0502020204030204" pitchFamily="34" charset="0"/>
                <a:cs typeface="Calibri" panose="020F0502020204030204" pitchFamily="34" charset="0"/>
              </a:rPr>
              <a:t>-th</a:t>
            </a:r>
            <a:r>
              <a:rPr lang="en-US" altLang="zh-CN" dirty="0">
                <a:latin typeface="Calibri" panose="020F0502020204030204" pitchFamily="34" charset="0"/>
                <a:cs typeface="Calibri" panose="020F0502020204030204" pitchFamily="34" charset="0"/>
              </a:rPr>
              <a:t> link.</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315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06AF50-42E5-4A6A-84D3-21F2D94B26F6}"/>
              </a:ext>
            </a:extLst>
          </p:cNvPr>
          <p:cNvSpPr>
            <a:spLocks noGrp="1"/>
          </p:cNvSpPr>
          <p:nvPr>
            <p:ph type="title"/>
          </p:nvPr>
        </p:nvSpPr>
        <p:spPr>
          <a:xfrm>
            <a:off x="1371600" y="685800"/>
            <a:ext cx="9601200" cy="798871"/>
          </a:xfrm>
        </p:spPr>
        <p:txBody>
          <a:bodyPr/>
          <a:lstStyle/>
          <a:p>
            <a:r>
              <a:rPr lang="en-US" altLang="zh-CN" dirty="0">
                <a:latin typeface="Calibri Light" panose="020F0302020204030204" pitchFamily="34" charset="0"/>
                <a:cs typeface="Calibri Light" panose="020F0302020204030204" pitchFamily="34" charset="0"/>
              </a:rPr>
              <a:t>Evaluation</a:t>
            </a:r>
            <a:endParaRPr lang="zh-CN" altLang="en-US" dirty="0"/>
          </a:p>
        </p:txBody>
      </p:sp>
      <p:sp>
        <p:nvSpPr>
          <p:cNvPr id="3" name="内容占位符 2">
            <a:extLst>
              <a:ext uri="{FF2B5EF4-FFF2-40B4-BE49-F238E27FC236}">
                <a16:creationId xmlns:a16="http://schemas.microsoft.com/office/drawing/2014/main" id="{268F0389-207D-4778-9913-3FDC5CF2C3D2}"/>
              </a:ext>
            </a:extLst>
          </p:cNvPr>
          <p:cNvSpPr>
            <a:spLocks noGrp="1"/>
          </p:cNvSpPr>
          <p:nvPr>
            <p:ph idx="1"/>
          </p:nvPr>
        </p:nvSpPr>
        <p:spPr>
          <a:xfrm>
            <a:off x="1086465" y="1638300"/>
            <a:ext cx="9601200" cy="3581400"/>
          </a:xfrm>
        </p:spPr>
        <p:txBody>
          <a:bodyPr/>
          <a:lstStyle/>
          <a:p>
            <a:r>
              <a:rPr lang="en-US" altLang="zh-CN" sz="2200" dirty="0">
                <a:latin typeface="Calibri" panose="020F0502020204030204" pitchFamily="34" charset="0"/>
                <a:cs typeface="Calibri" panose="020F0502020204030204" pitchFamily="34" charset="0"/>
              </a:rPr>
              <a:t>Implementation: one transmitter, two receivers</a:t>
            </a:r>
          </a:p>
          <a:p>
            <a:r>
              <a:rPr lang="en-US" altLang="zh-CN" sz="2200" dirty="0">
                <a:latin typeface="Calibri" panose="020F0502020204030204" pitchFamily="34" charset="0"/>
                <a:cs typeface="Calibri" panose="020F0502020204030204" pitchFamily="34" charset="0"/>
              </a:rPr>
              <a:t>Design traces with various lengths, directions and shapes (such as line, curve, rectangular, circle and fold line, etc.). Test them with 5 volunteers.</a:t>
            </a:r>
          </a:p>
          <a:p>
            <a:endParaRPr lang="en-US" altLang="zh-CN" dirty="0"/>
          </a:p>
          <a:p>
            <a:endParaRPr lang="zh-CN" altLang="en-US" dirty="0"/>
          </a:p>
        </p:txBody>
      </p:sp>
      <p:sp>
        <p:nvSpPr>
          <p:cNvPr id="4" name="矩形 3">
            <a:extLst>
              <a:ext uri="{FF2B5EF4-FFF2-40B4-BE49-F238E27FC236}">
                <a16:creationId xmlns:a16="http://schemas.microsoft.com/office/drawing/2014/main" id="{DB2B36C6-D4AE-4561-83DC-F8705DF71FB6}"/>
              </a:ext>
            </a:extLst>
          </p:cNvPr>
          <p:cNvSpPr/>
          <p:nvPr/>
        </p:nvSpPr>
        <p:spPr>
          <a:xfrm>
            <a:off x="7693742" y="4357666"/>
            <a:ext cx="3866965" cy="1015663"/>
          </a:xfrm>
          <a:prstGeom prst="rect">
            <a:avLst/>
          </a:prstGeom>
        </p:spPr>
        <p:txBody>
          <a:bodyPr wrap="square">
            <a:spAutoFit/>
          </a:bodyPr>
          <a:lstStyle/>
          <a:p>
            <a:r>
              <a:rPr lang="en-US" altLang="zh-CN" sz="2000" b="1" dirty="0">
                <a:latin typeface="Calibri" panose="020F0502020204030204" pitchFamily="34" charset="0"/>
                <a:cs typeface="Calibri" panose="020F0502020204030204" pitchFamily="34" charset="0"/>
              </a:rPr>
              <a:t>Deployment schemes of </a:t>
            </a:r>
            <a:r>
              <a:rPr lang="en-US" altLang="zh-CN" sz="2000" b="1" i="1" dirty="0" err="1">
                <a:latin typeface="Calibri" panose="020F0502020204030204" pitchFamily="34" charset="0"/>
                <a:cs typeface="Calibri" panose="020F0502020204030204" pitchFamily="34" charset="0"/>
              </a:rPr>
              <a:t>Widar</a:t>
            </a:r>
            <a:r>
              <a:rPr lang="en-US" altLang="zh-CN" sz="2000" b="1" i="1" dirty="0">
                <a:latin typeface="Calibri" panose="020F0502020204030204" pitchFamily="34" charset="0"/>
                <a:cs typeface="Calibri" panose="020F0502020204030204" pitchFamily="34" charset="0"/>
              </a:rPr>
              <a:t>:</a:t>
            </a:r>
          </a:p>
          <a:p>
            <a:r>
              <a:rPr lang="en-US" altLang="zh-CN" sz="2000" dirty="0">
                <a:latin typeface="Calibri" panose="020F0502020204030204" pitchFamily="34" charset="0"/>
                <a:cs typeface="Calibri" panose="020F0502020204030204" pitchFamily="34" charset="0"/>
              </a:rPr>
              <a:t>Setup 1: devices at the corner</a:t>
            </a:r>
          </a:p>
          <a:p>
            <a:r>
              <a:rPr lang="en-US" altLang="zh-CN" sz="2000" dirty="0">
                <a:latin typeface="Calibri" panose="020F0502020204030204" pitchFamily="34" charset="0"/>
                <a:cs typeface="Calibri" panose="020F0502020204030204" pitchFamily="34" charset="0"/>
              </a:rPr>
              <a:t>Setup 2: devices at one side</a:t>
            </a:r>
            <a:endParaRPr lang="zh-CN" altLang="en-US" sz="2000" dirty="0">
              <a:latin typeface="Calibri" panose="020F0502020204030204" pitchFamily="34" charset="0"/>
              <a:cs typeface="Calibri" panose="020F0502020204030204" pitchFamily="34" charset="0"/>
            </a:endParaRPr>
          </a:p>
        </p:txBody>
      </p:sp>
      <p:pic>
        <p:nvPicPr>
          <p:cNvPr id="5" name="内容占位符 4">
            <a:extLst>
              <a:ext uri="{FF2B5EF4-FFF2-40B4-BE49-F238E27FC236}">
                <a16:creationId xmlns:a16="http://schemas.microsoft.com/office/drawing/2014/main" id="{EE7A804C-BA17-43EF-9924-3ECC4C887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977" y="3028337"/>
            <a:ext cx="6058700" cy="3622189"/>
          </a:xfrm>
          <a:prstGeom prst="rect">
            <a:avLst/>
          </a:prstGeom>
        </p:spPr>
      </p:pic>
    </p:spTree>
    <p:extLst>
      <p:ext uri="{BB962C8B-B14F-4D97-AF65-F5344CB8AC3E}">
        <p14:creationId xmlns:p14="http://schemas.microsoft.com/office/powerpoint/2010/main" val="2688644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093581-6F17-4D85-87BA-CAD9C49F1A09}"/>
              </a:ext>
            </a:extLst>
          </p:cNvPr>
          <p:cNvSpPr>
            <a:spLocks noGrp="1"/>
          </p:cNvSpPr>
          <p:nvPr>
            <p:ph type="title"/>
          </p:nvPr>
        </p:nvSpPr>
        <p:spPr>
          <a:xfrm>
            <a:off x="1039333" y="213606"/>
            <a:ext cx="10515600" cy="1325563"/>
          </a:xfrm>
        </p:spPr>
        <p:txBody>
          <a:bodyPr/>
          <a:lstStyle/>
          <a:p>
            <a:r>
              <a:rPr lang="en-US" altLang="zh-CN" dirty="0">
                <a:latin typeface="Calibri Light" panose="020F0302020204030204" pitchFamily="34" charset="0"/>
                <a:cs typeface="Calibri Light" panose="020F0302020204030204" pitchFamily="34" charset="0"/>
              </a:rPr>
              <a:t>Evaluation</a:t>
            </a:r>
            <a:endParaRPr lang="zh-CN" altLang="en-US" dirty="0">
              <a:latin typeface="Calibri Light" panose="020F0302020204030204" pitchFamily="34" charset="0"/>
              <a:cs typeface="Calibri Light" panose="020F0302020204030204" pitchFamily="34" charset="0"/>
            </a:endParaRPr>
          </a:p>
        </p:txBody>
      </p:sp>
      <p:pic>
        <p:nvPicPr>
          <p:cNvPr id="9" name="图片 8">
            <a:extLst>
              <a:ext uri="{FF2B5EF4-FFF2-40B4-BE49-F238E27FC236}">
                <a16:creationId xmlns:a16="http://schemas.microsoft.com/office/drawing/2014/main" id="{30DE7E0F-2562-44DB-9F4D-9AE285F90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908" y="2979174"/>
            <a:ext cx="10213256" cy="3195484"/>
          </a:xfrm>
          <a:prstGeom prst="rect">
            <a:avLst/>
          </a:prstGeom>
        </p:spPr>
      </p:pic>
      <p:sp>
        <p:nvSpPr>
          <p:cNvPr id="10" name="矩形 9">
            <a:extLst>
              <a:ext uri="{FF2B5EF4-FFF2-40B4-BE49-F238E27FC236}">
                <a16:creationId xmlns:a16="http://schemas.microsoft.com/office/drawing/2014/main" id="{6901AFFE-4115-477C-AC39-1884571671A0}"/>
              </a:ext>
            </a:extLst>
          </p:cNvPr>
          <p:cNvSpPr/>
          <p:nvPr/>
        </p:nvSpPr>
        <p:spPr>
          <a:xfrm>
            <a:off x="4141003" y="6275062"/>
            <a:ext cx="4047645" cy="369332"/>
          </a:xfrm>
          <a:prstGeom prst="rect">
            <a:avLst/>
          </a:prstGeom>
        </p:spPr>
        <p:txBody>
          <a:bodyPr wrap="square">
            <a:spAutoFit/>
          </a:bodyPr>
          <a:lstStyle/>
          <a:p>
            <a:r>
              <a:rPr lang="en-US" altLang="zh-CN" b="1" dirty="0">
                <a:latin typeface="Calibri" panose="020F0502020204030204" pitchFamily="34" charset="0"/>
                <a:cs typeface="Calibri" panose="020F0502020204030204" pitchFamily="34" charset="0"/>
              </a:rPr>
              <a:t>Obtaining ground truth via visual videos</a:t>
            </a:r>
            <a:endParaRPr lang="zh-CN" altLang="en-US" dirty="0">
              <a:latin typeface="Calibri" panose="020F0502020204030204" pitchFamily="34" charset="0"/>
              <a:cs typeface="Calibri" panose="020F0502020204030204" pitchFamily="34" charset="0"/>
            </a:endParaRPr>
          </a:p>
        </p:txBody>
      </p:sp>
      <p:sp>
        <p:nvSpPr>
          <p:cNvPr id="4" name="内容占位符 3">
            <a:extLst>
              <a:ext uri="{FF2B5EF4-FFF2-40B4-BE49-F238E27FC236}">
                <a16:creationId xmlns:a16="http://schemas.microsoft.com/office/drawing/2014/main" id="{1E7A333C-5D10-4085-9F97-A8733A687A0A}"/>
              </a:ext>
            </a:extLst>
          </p:cNvPr>
          <p:cNvSpPr>
            <a:spLocks noGrp="1"/>
          </p:cNvSpPr>
          <p:nvPr>
            <p:ph idx="1"/>
          </p:nvPr>
        </p:nvSpPr>
        <p:spPr>
          <a:xfrm>
            <a:off x="1039333" y="1127566"/>
            <a:ext cx="9601200" cy="1851608"/>
          </a:xfrm>
        </p:spPr>
        <p:txBody>
          <a:bodyPr/>
          <a:lstStyle/>
          <a:p>
            <a:r>
              <a:rPr lang="en-US" altLang="zh-CN" dirty="0">
                <a:latin typeface="Calibri" panose="020F0502020204030204" pitchFamily="34" charset="0"/>
                <a:cs typeface="Calibri" panose="020F0502020204030204" pitchFamily="34" charset="0"/>
              </a:rPr>
              <a:t>The visual tracking algorithm:</a:t>
            </a:r>
          </a:p>
          <a:p>
            <a:pPr marL="0" indent="0">
              <a:buNone/>
            </a:pPr>
            <a:r>
              <a:rPr lang="en-US" altLang="zh-CN" dirty="0">
                <a:latin typeface="Calibri" panose="020F0502020204030204" pitchFamily="34" charset="0"/>
                <a:cs typeface="Calibri" panose="020F0502020204030204" pitchFamily="34" charset="0"/>
              </a:rPr>
              <a:t>Identifies the tracking target in the video frame;</a:t>
            </a:r>
          </a:p>
          <a:p>
            <a:pPr marL="0" indent="0">
              <a:buNone/>
            </a:pPr>
            <a:r>
              <a:rPr lang="en-US" altLang="zh-CN" dirty="0">
                <a:latin typeface="Calibri" panose="020F0502020204030204" pitchFamily="34" charset="0"/>
                <a:cs typeface="Calibri" panose="020F0502020204030204" pitchFamily="34" charset="0"/>
              </a:rPr>
              <a:t>Transforms the pixel coordinates of the target to the world coordinates in physical space.</a:t>
            </a:r>
          </a:p>
          <a:p>
            <a:r>
              <a:rPr lang="en-US" altLang="zh-CN" dirty="0">
                <a:latin typeface="Calibri" panose="020F0502020204030204" pitchFamily="34" charset="0"/>
                <a:cs typeface="Calibri" panose="020F0502020204030204" pitchFamily="34" charset="0"/>
              </a:rPr>
              <a:t>Velocity and location errors are calculated in a point-to-point manner.</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89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48C7A9-E352-47CB-A96E-A6BB95AE9802}"/>
              </a:ext>
            </a:extLst>
          </p:cNvPr>
          <p:cNvSpPr>
            <a:spLocks noGrp="1"/>
          </p:cNvSpPr>
          <p:nvPr>
            <p:ph type="title"/>
          </p:nvPr>
        </p:nvSpPr>
        <p:spPr>
          <a:xfrm>
            <a:off x="1145458" y="590377"/>
            <a:ext cx="9601200" cy="1485900"/>
          </a:xfrm>
        </p:spPr>
        <p:txBody>
          <a:bodyPr/>
          <a:lstStyle/>
          <a:p>
            <a:r>
              <a:rPr lang="en-US" altLang="zh-CN" dirty="0">
                <a:latin typeface="Calibri Light" panose="020F0302020204030204" pitchFamily="34" charset="0"/>
                <a:cs typeface="Calibri Light" panose="020F0302020204030204" pitchFamily="34" charset="0"/>
              </a:rPr>
              <a:t>Overall Performance</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7850EF85-895A-4EA6-9760-2119E4F53F9C}"/>
              </a:ext>
            </a:extLst>
          </p:cNvPr>
          <p:cNvSpPr>
            <a:spLocks noGrp="1"/>
          </p:cNvSpPr>
          <p:nvPr>
            <p:ph idx="1"/>
          </p:nvPr>
        </p:nvSpPr>
        <p:spPr>
          <a:xfrm>
            <a:off x="838200" y="1513707"/>
            <a:ext cx="5749412" cy="4351338"/>
          </a:xfrm>
        </p:spPr>
        <p:txBody>
          <a:bodyPr/>
          <a:lstStyle/>
          <a:p>
            <a:r>
              <a:rPr lang="en-US" altLang="zh-CN" sz="2200" b="1" dirty="0">
                <a:latin typeface="Calibri" panose="020F0502020204030204" pitchFamily="34" charset="0"/>
                <a:cs typeface="Calibri" panose="020F0502020204030204" pitchFamily="34" charset="0"/>
              </a:rPr>
              <a:t>Performance in Velocity Tracking</a:t>
            </a:r>
          </a:p>
          <a:p>
            <a:r>
              <a:rPr lang="en-US" altLang="zh-CN" dirty="0">
                <a:latin typeface="Calibri" panose="020F0502020204030204" pitchFamily="34" charset="0"/>
                <a:cs typeface="Calibri" panose="020F0502020204030204" pitchFamily="34" charset="0"/>
              </a:rPr>
              <a:t>For speed, we compare </a:t>
            </a:r>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with:</a:t>
            </a:r>
          </a:p>
          <a:p>
            <a:pPr marL="457200" indent="-457200">
              <a:buAutoNum type="arabicParenR"/>
            </a:pPr>
            <a:r>
              <a:rPr lang="en-US" altLang="zh-CN" dirty="0">
                <a:latin typeface="Calibri" panose="020F0502020204030204" pitchFamily="34" charset="0"/>
                <a:cs typeface="Calibri" panose="020F0502020204030204" pitchFamily="34" charset="0"/>
              </a:rPr>
              <a:t>a simple method: </a:t>
            </a:r>
            <a:r>
              <a:rPr lang="en-US" altLang="zh-CN" i="1" dirty="0">
                <a:latin typeface="Calibri" panose="020F0502020204030204" pitchFamily="34" charset="0"/>
                <a:cs typeface="Calibri" panose="020F0502020204030204" pitchFamily="34" charset="0"/>
              </a:rPr>
              <a:t>Max PLCR --</a:t>
            </a:r>
            <a:r>
              <a:rPr lang="en-US" altLang="zh-CN" dirty="0">
                <a:latin typeface="Calibri" panose="020F0502020204030204" pitchFamily="34" charset="0"/>
                <a:cs typeface="Calibri" panose="020F0502020204030204" pitchFamily="34" charset="0"/>
              </a:rPr>
              <a:t>the largest PLCR among all links as its estimate of target speed; </a:t>
            </a:r>
          </a:p>
          <a:p>
            <a:pPr marL="457200" indent="-457200">
              <a:buAutoNum type="arabicParenR"/>
            </a:pPr>
            <a:r>
              <a:rPr lang="en-US" altLang="zh-CN" dirty="0">
                <a:latin typeface="Calibri" panose="020F0502020204030204" pitchFamily="34" charset="0"/>
                <a:cs typeface="Calibri" panose="020F0502020204030204" pitchFamily="34" charset="0"/>
              </a:rPr>
              <a:t>only one link is available (Single PLCR).</a:t>
            </a:r>
          </a:p>
          <a:p>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achieves the highest accuracy with a median error of 13%, while those of </a:t>
            </a:r>
            <a:r>
              <a:rPr lang="en-US" altLang="zh-CN" i="1" dirty="0">
                <a:latin typeface="Calibri" panose="020F0502020204030204" pitchFamily="34" charset="0"/>
                <a:cs typeface="Calibri" panose="020F0502020204030204" pitchFamily="34" charset="0"/>
              </a:rPr>
              <a:t>Max PLCR </a:t>
            </a:r>
            <a:r>
              <a:rPr lang="en-US" altLang="zh-CN" dirty="0">
                <a:latin typeface="Calibri" panose="020F0502020204030204" pitchFamily="34" charset="0"/>
                <a:cs typeface="Calibri" panose="020F0502020204030204" pitchFamily="34" charset="0"/>
              </a:rPr>
              <a:t>and </a:t>
            </a:r>
            <a:r>
              <a:rPr lang="en-US" altLang="zh-CN" i="1" dirty="0">
                <a:latin typeface="Calibri" panose="020F0502020204030204" pitchFamily="34" charset="0"/>
                <a:cs typeface="Calibri" panose="020F0502020204030204" pitchFamily="34" charset="0"/>
              </a:rPr>
              <a:t>Single PLCR </a:t>
            </a:r>
            <a:r>
              <a:rPr lang="en-US" altLang="zh-CN" dirty="0">
                <a:latin typeface="Calibri" panose="020F0502020204030204" pitchFamily="34" charset="0"/>
                <a:cs typeface="Calibri" panose="020F0502020204030204" pitchFamily="34" charset="0"/>
              </a:rPr>
              <a:t>are 19% and 40% respectively.</a:t>
            </a:r>
          </a:p>
        </p:txBody>
      </p:sp>
      <p:pic>
        <p:nvPicPr>
          <p:cNvPr id="5" name="图片 4">
            <a:extLst>
              <a:ext uri="{FF2B5EF4-FFF2-40B4-BE49-F238E27FC236}">
                <a16:creationId xmlns:a16="http://schemas.microsoft.com/office/drawing/2014/main" id="{B8C8C877-65FC-467C-A957-2577718D5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897" y="1679852"/>
            <a:ext cx="4419865" cy="3331898"/>
          </a:xfrm>
          <a:prstGeom prst="rect">
            <a:avLst/>
          </a:prstGeom>
        </p:spPr>
      </p:pic>
      <p:sp>
        <p:nvSpPr>
          <p:cNvPr id="4" name="矩形 3">
            <a:extLst>
              <a:ext uri="{FF2B5EF4-FFF2-40B4-BE49-F238E27FC236}">
                <a16:creationId xmlns:a16="http://schemas.microsoft.com/office/drawing/2014/main" id="{AB64FA5C-0548-41C7-8F58-B390687CE624}"/>
              </a:ext>
            </a:extLst>
          </p:cNvPr>
          <p:cNvSpPr/>
          <p:nvPr/>
        </p:nvSpPr>
        <p:spPr>
          <a:xfrm>
            <a:off x="6587612" y="5115232"/>
            <a:ext cx="5604388" cy="646331"/>
          </a:xfrm>
          <a:prstGeom prst="rect">
            <a:avLst/>
          </a:prstGeom>
        </p:spPr>
        <p:txBody>
          <a:bodyPr wrap="square">
            <a:spAutoFit/>
          </a:bodyPr>
          <a:lstStyle/>
          <a:p>
            <a:r>
              <a:rPr lang="en-US" altLang="zh-CN" dirty="0">
                <a:latin typeface="Calibri" panose="020F0502020204030204" pitchFamily="34" charset="0"/>
                <a:cs typeface="Calibri" panose="020F0502020204030204" pitchFamily="34" charset="0"/>
              </a:rPr>
              <a:t>The CDF of relative speed errors of three methods over all</a:t>
            </a:r>
          </a:p>
          <a:p>
            <a:r>
              <a:rPr lang="en-US" altLang="zh-CN" dirty="0">
                <a:latin typeface="Calibri" panose="020F0502020204030204" pitchFamily="34" charset="0"/>
                <a:cs typeface="Calibri" panose="020F0502020204030204" pitchFamily="34" charset="0"/>
              </a:rPr>
              <a:t>trajectories.</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58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CE0F53-9665-4202-9EDC-7B630B86F679}"/>
              </a:ext>
            </a:extLst>
          </p:cNvPr>
          <p:cNvSpPr>
            <a:spLocks noGrp="1"/>
          </p:cNvSpPr>
          <p:nvPr>
            <p:ph type="title"/>
          </p:nvPr>
        </p:nvSpPr>
        <p:spPr>
          <a:xfrm>
            <a:off x="1295400" y="685800"/>
            <a:ext cx="9601200" cy="1485900"/>
          </a:xfrm>
        </p:spPr>
        <p:txBody>
          <a:bodyPr/>
          <a:lstStyle/>
          <a:p>
            <a:r>
              <a:rPr lang="en-US" altLang="zh-CN" dirty="0">
                <a:latin typeface="Calibri Light" panose="020F0302020204030204" pitchFamily="34" charset="0"/>
                <a:cs typeface="Calibri Light" panose="020F0302020204030204" pitchFamily="34" charset="0"/>
              </a:rPr>
              <a:t>Overall Performance</a:t>
            </a:r>
            <a:endParaRPr lang="zh-CN" altLang="en-US" dirty="0"/>
          </a:p>
        </p:txBody>
      </p:sp>
      <p:sp>
        <p:nvSpPr>
          <p:cNvPr id="3" name="内容占位符 2">
            <a:extLst>
              <a:ext uri="{FF2B5EF4-FFF2-40B4-BE49-F238E27FC236}">
                <a16:creationId xmlns:a16="http://schemas.microsoft.com/office/drawing/2014/main" id="{B8A215AB-A4A0-4CB7-9BB9-EFF5C3A0A244}"/>
              </a:ext>
            </a:extLst>
          </p:cNvPr>
          <p:cNvSpPr>
            <a:spLocks noGrp="1"/>
          </p:cNvSpPr>
          <p:nvPr>
            <p:ph idx="1"/>
          </p:nvPr>
        </p:nvSpPr>
        <p:spPr>
          <a:xfrm>
            <a:off x="1047136" y="2171700"/>
            <a:ext cx="5619135" cy="3581400"/>
          </a:xfrm>
        </p:spPr>
        <p:txBody>
          <a:bodyPr/>
          <a:lstStyle/>
          <a:p>
            <a:r>
              <a:rPr lang="en-US" altLang="zh-CN" sz="2200" b="1" dirty="0">
                <a:latin typeface="Calibri" panose="020F0502020204030204" pitchFamily="34" charset="0"/>
                <a:cs typeface="Calibri" panose="020F0502020204030204" pitchFamily="34" charset="0"/>
              </a:rPr>
              <a:t>Performance in Velocity Tracking</a:t>
            </a:r>
          </a:p>
          <a:p>
            <a:r>
              <a:rPr lang="en-US" altLang="zh-CN" dirty="0">
                <a:latin typeface="Calibri" panose="020F0502020204030204" pitchFamily="34" charset="0"/>
                <a:cs typeface="Calibri" panose="020F0502020204030204" pitchFamily="34" charset="0"/>
              </a:rPr>
              <a:t>For direction, compare </a:t>
            </a:r>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with </a:t>
            </a:r>
            <a:r>
              <a:rPr lang="en-US" altLang="zh-CN" dirty="0" err="1">
                <a:latin typeface="Calibri" panose="020F0502020204030204" pitchFamily="34" charset="0"/>
                <a:cs typeface="Calibri" panose="020F0502020204030204" pitchFamily="34" charset="0"/>
              </a:rPr>
              <a:t>WiDir</a:t>
            </a:r>
            <a:r>
              <a:rPr lang="en-US" altLang="zh-CN" dirty="0">
                <a:latin typeface="Calibri" panose="020F0502020204030204" pitchFamily="34" charset="0"/>
                <a:cs typeface="Calibri" panose="020F0502020204030204" pitchFamily="34" charset="0"/>
              </a:rPr>
              <a:t> which essentially calculates PLCR ratio of orthogonal links as target’s moving direction.</a:t>
            </a:r>
          </a:p>
          <a:p>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achieves an error within 18◦ for more than 80% measurements, while </a:t>
            </a:r>
            <a:r>
              <a:rPr lang="en-US" altLang="zh-CN" dirty="0" err="1">
                <a:latin typeface="Calibri" panose="020F0502020204030204" pitchFamily="34" charset="0"/>
                <a:cs typeface="Calibri" panose="020F0502020204030204" pitchFamily="34" charset="0"/>
              </a:rPr>
              <a:t>WiDir</a:t>
            </a:r>
            <a:r>
              <a:rPr lang="en-US" altLang="zh-CN" dirty="0">
                <a:latin typeface="Calibri" panose="020F0502020204030204" pitchFamily="34" charset="0"/>
                <a:cs typeface="Calibri" panose="020F0502020204030204" pitchFamily="34" charset="0"/>
              </a:rPr>
              <a:t> achieves only an error of 55◦</a:t>
            </a:r>
          </a:p>
        </p:txBody>
      </p:sp>
      <p:pic>
        <p:nvPicPr>
          <p:cNvPr id="4" name="图片 3">
            <a:extLst>
              <a:ext uri="{FF2B5EF4-FFF2-40B4-BE49-F238E27FC236}">
                <a16:creationId xmlns:a16="http://schemas.microsoft.com/office/drawing/2014/main" id="{54B9A66D-5BC4-438F-9749-276465275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619" y="2171700"/>
            <a:ext cx="4419600" cy="3352329"/>
          </a:xfrm>
          <a:prstGeom prst="rect">
            <a:avLst/>
          </a:prstGeom>
        </p:spPr>
      </p:pic>
    </p:spTree>
    <p:extLst>
      <p:ext uri="{BB962C8B-B14F-4D97-AF65-F5344CB8AC3E}">
        <p14:creationId xmlns:p14="http://schemas.microsoft.com/office/powerpoint/2010/main" val="413936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F60621-7D04-4F7C-AEF8-9BE7B025166C}"/>
              </a:ext>
            </a:extLst>
          </p:cNvPr>
          <p:cNvSpPr>
            <a:spLocks noGrp="1"/>
          </p:cNvSpPr>
          <p:nvPr>
            <p:ph type="title"/>
          </p:nvPr>
        </p:nvSpPr>
        <p:spPr>
          <a:xfrm>
            <a:off x="1184787" y="434600"/>
            <a:ext cx="9601200" cy="1485900"/>
          </a:xfrm>
        </p:spPr>
        <p:txBody>
          <a:bodyPr/>
          <a:lstStyle/>
          <a:p>
            <a:r>
              <a:rPr lang="en-US" altLang="zh-CN" dirty="0">
                <a:latin typeface="Calibri Light" panose="020F0302020204030204" pitchFamily="34" charset="0"/>
                <a:cs typeface="Calibri Light" panose="020F0302020204030204" pitchFamily="34" charset="0"/>
              </a:rPr>
              <a:t>Overall Performance</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7906D125-6C35-456C-8FF2-BDF03E3C9164}"/>
              </a:ext>
            </a:extLst>
          </p:cNvPr>
          <p:cNvSpPr>
            <a:spLocks noGrp="1"/>
          </p:cNvSpPr>
          <p:nvPr>
            <p:ph idx="1"/>
          </p:nvPr>
        </p:nvSpPr>
        <p:spPr>
          <a:xfrm>
            <a:off x="838200" y="1356392"/>
            <a:ext cx="10515600" cy="2072608"/>
          </a:xfrm>
        </p:spPr>
        <p:txBody>
          <a:bodyPr>
            <a:normAutofit/>
          </a:bodyPr>
          <a:lstStyle/>
          <a:p>
            <a:r>
              <a:rPr lang="en-US" altLang="zh-CN" sz="2200" b="1" dirty="0">
                <a:latin typeface="Calibri" panose="020F0502020204030204" pitchFamily="34" charset="0"/>
                <a:cs typeface="Calibri" panose="020F0502020204030204" pitchFamily="34" charset="0"/>
              </a:rPr>
              <a:t>Performance in Location Tracking: </a:t>
            </a:r>
            <a:r>
              <a:rPr lang="en-US" altLang="zh-CN" sz="2200" dirty="0">
                <a:latin typeface="Calibri" panose="020F0502020204030204" pitchFamily="34" charset="0"/>
                <a:cs typeface="Calibri" panose="020F0502020204030204" pitchFamily="34" charset="0"/>
              </a:rPr>
              <a:t>guarantee decimeter-level accuracy</a:t>
            </a:r>
            <a:endParaRPr lang="en-US" altLang="zh-CN" sz="2200" b="1"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With accurate initial location, </a:t>
            </a:r>
            <a:r>
              <a:rPr lang="en-US" altLang="zh-CN" i="1" dirty="0" err="1">
                <a:latin typeface="Calibri" panose="020F0502020204030204" pitchFamily="34" charset="0"/>
                <a:cs typeface="Calibri" panose="020F0502020204030204" pitchFamily="34" charset="0"/>
              </a:rPr>
              <a:t>Widar</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achieves high tracking accuracy with a median tracking error of 25 cm. </a:t>
            </a:r>
          </a:p>
          <a:p>
            <a:r>
              <a:rPr lang="en-US" altLang="zh-CN" dirty="0">
                <a:latin typeface="Calibri" panose="020F0502020204030204" pitchFamily="34" charset="0"/>
                <a:cs typeface="Calibri" panose="020F0502020204030204" pitchFamily="34" charset="0"/>
              </a:rPr>
              <a:t>Without initial location, the performance slightly degrades yet the median tracking error is still as low as 38 cm.</a:t>
            </a:r>
          </a:p>
        </p:txBody>
      </p:sp>
      <p:pic>
        <p:nvPicPr>
          <p:cNvPr id="5" name="图片 4">
            <a:extLst>
              <a:ext uri="{FF2B5EF4-FFF2-40B4-BE49-F238E27FC236}">
                <a16:creationId xmlns:a16="http://schemas.microsoft.com/office/drawing/2014/main" id="{18E3EE74-79D2-43C2-9998-AEDF3A78C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38" y="3343646"/>
            <a:ext cx="4215580" cy="3187709"/>
          </a:xfrm>
          <a:prstGeom prst="rect">
            <a:avLst/>
          </a:prstGeom>
        </p:spPr>
      </p:pic>
      <p:pic>
        <p:nvPicPr>
          <p:cNvPr id="7" name="图片 6">
            <a:extLst>
              <a:ext uri="{FF2B5EF4-FFF2-40B4-BE49-F238E27FC236}">
                <a16:creationId xmlns:a16="http://schemas.microsoft.com/office/drawing/2014/main" id="{0414737B-A34D-4FF3-A316-8D3490F60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622" y="3044188"/>
            <a:ext cx="4380196" cy="3206928"/>
          </a:xfrm>
          <a:prstGeom prst="rect">
            <a:avLst/>
          </a:prstGeom>
        </p:spPr>
      </p:pic>
      <p:sp>
        <p:nvSpPr>
          <p:cNvPr id="4" name="矩形 3">
            <a:extLst>
              <a:ext uri="{FF2B5EF4-FFF2-40B4-BE49-F238E27FC236}">
                <a16:creationId xmlns:a16="http://schemas.microsoft.com/office/drawing/2014/main" id="{6744A6F9-3943-41EE-997E-6DE6F6A6DACB}"/>
              </a:ext>
            </a:extLst>
          </p:cNvPr>
          <p:cNvSpPr/>
          <p:nvPr/>
        </p:nvSpPr>
        <p:spPr>
          <a:xfrm>
            <a:off x="5614219" y="6223345"/>
            <a:ext cx="6577781" cy="400110"/>
          </a:xfrm>
          <a:prstGeom prst="rect">
            <a:avLst/>
          </a:prstGeom>
        </p:spPr>
        <p:txBody>
          <a:bodyPr wrap="square">
            <a:spAutoFit/>
          </a:bodyPr>
          <a:lstStyle/>
          <a:p>
            <a:r>
              <a:rPr lang="en-US" altLang="zh-CN" sz="2000" dirty="0">
                <a:latin typeface="Calibri" panose="020F0502020204030204" pitchFamily="34" charset="0"/>
                <a:cs typeface="Calibri" panose="020F0502020204030204" pitchFamily="34" charset="0"/>
              </a:rPr>
              <a:t>Accuracy degrades when the target moves away from the link.</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30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CB125D-F30C-4B49-950D-2756AF97629E}"/>
              </a:ext>
            </a:extLst>
          </p:cNvPr>
          <p:cNvSpPr>
            <a:spLocks noGrp="1"/>
          </p:cNvSpPr>
          <p:nvPr>
            <p:ph type="title"/>
          </p:nvPr>
        </p:nvSpPr>
        <p:spPr>
          <a:xfrm>
            <a:off x="1371600" y="685800"/>
            <a:ext cx="9601200" cy="867697"/>
          </a:xfrm>
        </p:spPr>
        <p:txBody>
          <a:bodyPr/>
          <a:lstStyle/>
          <a:p>
            <a:r>
              <a:rPr lang="en-US" altLang="zh-CN" dirty="0">
                <a:latin typeface="Calibri Light" panose="020F0302020204030204" pitchFamily="34" charset="0"/>
                <a:cs typeface="Calibri Light" panose="020F0302020204030204" pitchFamily="34" charset="0"/>
              </a:rPr>
              <a:t>Parameter Study</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903EBB64-5BFE-436A-AD97-43994942A6C7}"/>
              </a:ext>
            </a:extLst>
          </p:cNvPr>
          <p:cNvSpPr>
            <a:spLocks noGrp="1"/>
          </p:cNvSpPr>
          <p:nvPr>
            <p:ph idx="1"/>
          </p:nvPr>
        </p:nvSpPr>
        <p:spPr>
          <a:xfrm>
            <a:off x="1076632" y="1638300"/>
            <a:ext cx="10699183" cy="1979971"/>
          </a:xfrm>
        </p:spPr>
        <p:txBody>
          <a:bodyPr>
            <a:normAutofit lnSpcReduction="10000"/>
          </a:bodyPr>
          <a:lstStyle/>
          <a:p>
            <a:r>
              <a:rPr lang="en-US" altLang="zh-CN" sz="2200" b="1" dirty="0">
                <a:latin typeface="Calibri" panose="020F0502020204030204" pitchFamily="34" charset="0"/>
                <a:cs typeface="Calibri" panose="020F0502020204030204" pitchFamily="34" charset="0"/>
              </a:rPr>
              <a:t>Impact of walking direction: </a:t>
            </a:r>
            <a:r>
              <a:rPr lang="en-US" altLang="zh-CN" sz="2200" i="1" dirty="0" err="1">
                <a:latin typeface="Calibri" panose="020F0502020204030204" pitchFamily="34" charset="0"/>
                <a:cs typeface="Calibri" panose="020F0502020204030204" pitchFamily="34" charset="0"/>
              </a:rPr>
              <a:t>Widar</a:t>
            </a:r>
            <a:r>
              <a:rPr lang="en-US" altLang="zh-CN" sz="2200" i="1"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achieves high accuracy through all walking directions.</a:t>
            </a:r>
          </a:p>
          <a:p>
            <a:r>
              <a:rPr lang="en-US" altLang="zh-CN" sz="2200" b="1" dirty="0">
                <a:latin typeface="Calibri" panose="020F0502020204030204" pitchFamily="34" charset="0"/>
                <a:cs typeface="Calibri" panose="020F0502020204030204" pitchFamily="34" charset="0"/>
              </a:rPr>
              <a:t>Impact of walking distance: </a:t>
            </a:r>
            <a:r>
              <a:rPr lang="en-US" altLang="zh-CN" sz="2200" dirty="0">
                <a:latin typeface="Calibri" panose="020F0502020204030204" pitchFamily="34" charset="0"/>
                <a:cs typeface="Calibri" panose="020F0502020204030204" pitchFamily="34" charset="0"/>
              </a:rPr>
              <a:t>the tracking error accumulates at a moderate rate as the target continuously moves. --future work</a:t>
            </a:r>
          </a:p>
          <a:p>
            <a:r>
              <a:rPr lang="en-US" altLang="zh-CN" sz="2200" b="1" dirty="0">
                <a:latin typeface="Calibri" panose="020F0502020204030204" pitchFamily="34" charset="0"/>
                <a:cs typeface="Calibri" panose="020F0502020204030204" pitchFamily="34" charset="0"/>
              </a:rPr>
              <a:t>Impact of deployment: </a:t>
            </a:r>
            <a:r>
              <a:rPr lang="en-US" altLang="zh-CN" sz="2200" dirty="0">
                <a:latin typeface="Calibri" panose="020F0502020204030204" pitchFamily="34" charset="0"/>
                <a:cs typeface="Calibri" panose="020F0502020204030204" pitchFamily="34" charset="0"/>
              </a:rPr>
              <a:t>the error distributions with the two deployments are apparently different.</a:t>
            </a:r>
          </a:p>
          <a:p>
            <a:endParaRPr lang="zh-CN" altLang="en-US" dirty="0"/>
          </a:p>
        </p:txBody>
      </p:sp>
      <p:pic>
        <p:nvPicPr>
          <p:cNvPr id="5" name="图片 4">
            <a:extLst>
              <a:ext uri="{FF2B5EF4-FFF2-40B4-BE49-F238E27FC236}">
                <a16:creationId xmlns:a16="http://schemas.microsoft.com/office/drawing/2014/main" id="{1581DB0E-F481-4FCF-862A-DD022E5C3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1" y="3703074"/>
            <a:ext cx="3668170" cy="2797388"/>
          </a:xfrm>
          <a:prstGeom prst="rect">
            <a:avLst/>
          </a:prstGeom>
        </p:spPr>
      </p:pic>
      <p:pic>
        <p:nvPicPr>
          <p:cNvPr id="7" name="图片 6">
            <a:extLst>
              <a:ext uri="{FF2B5EF4-FFF2-40B4-BE49-F238E27FC236}">
                <a16:creationId xmlns:a16="http://schemas.microsoft.com/office/drawing/2014/main" id="{122991AC-8AD9-4561-86C4-EEDE57E32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242" y="3703074"/>
            <a:ext cx="3621423" cy="2797387"/>
          </a:xfrm>
          <a:prstGeom prst="rect">
            <a:avLst/>
          </a:prstGeom>
        </p:spPr>
      </p:pic>
      <p:pic>
        <p:nvPicPr>
          <p:cNvPr id="9" name="图片 8">
            <a:extLst>
              <a:ext uri="{FF2B5EF4-FFF2-40B4-BE49-F238E27FC236}">
                <a16:creationId xmlns:a16="http://schemas.microsoft.com/office/drawing/2014/main" id="{A9B19758-3B26-4B76-BD78-E63E460B3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086" y="3703074"/>
            <a:ext cx="3610583" cy="2797388"/>
          </a:xfrm>
          <a:prstGeom prst="rect">
            <a:avLst/>
          </a:prstGeom>
        </p:spPr>
      </p:pic>
    </p:spTree>
    <p:extLst>
      <p:ext uri="{BB962C8B-B14F-4D97-AF65-F5344CB8AC3E}">
        <p14:creationId xmlns:p14="http://schemas.microsoft.com/office/powerpoint/2010/main" val="2091187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E23240-7242-4A1E-A483-87E963BB4A41}"/>
              </a:ext>
            </a:extLst>
          </p:cNvPr>
          <p:cNvSpPr>
            <a:spLocks noGrp="1"/>
          </p:cNvSpPr>
          <p:nvPr>
            <p:ph type="title"/>
          </p:nvPr>
        </p:nvSpPr>
        <p:spPr>
          <a:xfrm>
            <a:off x="1295400" y="666135"/>
            <a:ext cx="9601200" cy="1485900"/>
          </a:xfrm>
        </p:spPr>
        <p:txBody>
          <a:bodyPr/>
          <a:lstStyle/>
          <a:p>
            <a:r>
              <a:rPr lang="en-US" altLang="zh-CN" dirty="0">
                <a:latin typeface="Calibri Light" panose="020F0302020204030204" pitchFamily="34" charset="0"/>
                <a:cs typeface="Calibri Light" panose="020F0302020204030204" pitchFamily="34" charset="0"/>
              </a:rPr>
              <a:t>Conclusion</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38E809E6-6D63-489D-9012-8B4CF7951621}"/>
              </a:ext>
            </a:extLst>
          </p:cNvPr>
          <p:cNvSpPr>
            <a:spLocks noGrp="1"/>
          </p:cNvSpPr>
          <p:nvPr>
            <p:ph idx="1"/>
          </p:nvPr>
        </p:nvSpPr>
        <p:spPr>
          <a:xfrm>
            <a:off x="838200" y="1933780"/>
            <a:ext cx="10773697" cy="4351338"/>
          </a:xfrm>
        </p:spPr>
        <p:txBody>
          <a:bodyPr>
            <a:normAutofit/>
          </a:bodyPr>
          <a:lstStyle/>
          <a:p>
            <a:r>
              <a:rPr lang="en-US" altLang="zh-CN" sz="2400" dirty="0">
                <a:latin typeface="Calibri" panose="020F0502020204030204" pitchFamily="34" charset="0"/>
                <a:cs typeface="Calibri" panose="020F0502020204030204" pitchFamily="34" charset="0"/>
              </a:rPr>
              <a:t>Implement </a:t>
            </a:r>
            <a:r>
              <a:rPr lang="en-US" altLang="zh-CN" sz="2400" i="1" dirty="0" err="1">
                <a:latin typeface="Calibri" panose="020F0502020204030204" pitchFamily="34" charset="0"/>
                <a:cs typeface="Calibri" panose="020F0502020204030204" pitchFamily="34" charset="0"/>
              </a:rPr>
              <a:t>Widar</a:t>
            </a:r>
            <a:r>
              <a:rPr lang="en-US" altLang="zh-CN" sz="2400" i="1"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on COTS Wi-Fi devices and evaluate it in real environments.</a:t>
            </a:r>
          </a:p>
          <a:p>
            <a:r>
              <a:rPr lang="en-US" altLang="zh-CN" sz="2400" i="1" dirty="0" err="1">
                <a:latin typeface="Calibri" panose="020F0502020204030204" pitchFamily="34" charset="0"/>
                <a:cs typeface="Calibri" panose="020F0502020204030204" pitchFamily="34" charset="0"/>
              </a:rPr>
              <a:t>Widar</a:t>
            </a:r>
            <a:r>
              <a:rPr lang="en-US" altLang="zh-CN" sz="2400" i="1"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achieves decimeter-level accuracy with a median location error of 25 cm and 38 cm with and without initial positions and a median relative velocity error of 13%.</a:t>
            </a:r>
          </a:p>
          <a:p>
            <a:r>
              <a:rPr lang="en-US" altLang="zh-CN" sz="2400" dirty="0">
                <a:latin typeface="Calibri" panose="020F0502020204030204" pitchFamily="34" charset="0"/>
                <a:cs typeface="Calibri" panose="020F0502020204030204" pitchFamily="34" charset="0"/>
              </a:rPr>
              <a:t>Future work focuses on incorporating non-learning based localization and applying </a:t>
            </a:r>
            <a:r>
              <a:rPr lang="en-US" altLang="zh-CN" sz="2400" i="1" dirty="0" err="1">
                <a:latin typeface="Calibri" panose="020F0502020204030204" pitchFamily="34" charset="0"/>
                <a:cs typeface="Calibri" panose="020F0502020204030204" pitchFamily="34" charset="0"/>
              </a:rPr>
              <a:t>Widar</a:t>
            </a:r>
            <a:r>
              <a:rPr lang="en-US" altLang="zh-CN" sz="2400" i="1"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to fortify various sensing applications.</a:t>
            </a:r>
          </a:p>
          <a:p>
            <a:pPr marL="0" indent="0">
              <a:buNone/>
            </a:pPr>
            <a:endParaRPr lang="zh-CN" altLang="en-US" sz="2400" dirty="0">
              <a:latin typeface="Calibri Light" panose="020F0302020204030204" pitchFamily="34" charset="0"/>
              <a:cs typeface="Calibri Light" panose="020F0302020204030204" pitchFamily="34" charset="0"/>
            </a:endParaRPr>
          </a:p>
        </p:txBody>
      </p:sp>
      <p:sp>
        <p:nvSpPr>
          <p:cNvPr id="4" name="矩形 3">
            <a:hlinkClick r:id="rId2"/>
            <a:extLst>
              <a:ext uri="{FF2B5EF4-FFF2-40B4-BE49-F238E27FC236}">
                <a16:creationId xmlns:a16="http://schemas.microsoft.com/office/drawing/2014/main" id="{F168638B-9E52-4F96-991C-EE829FE23016}"/>
              </a:ext>
            </a:extLst>
          </p:cNvPr>
          <p:cNvSpPr/>
          <p:nvPr/>
        </p:nvSpPr>
        <p:spPr>
          <a:xfrm>
            <a:off x="1295400" y="4955146"/>
            <a:ext cx="4044809" cy="369332"/>
          </a:xfrm>
          <a:prstGeom prst="rect">
            <a:avLst/>
          </a:prstGeom>
        </p:spPr>
        <p:txBody>
          <a:bodyPr wrap="square">
            <a:spAutoFit/>
          </a:bodyPr>
          <a:lstStyle/>
          <a:p>
            <a:r>
              <a:rPr lang="zh-CN" altLang="en-US" dirty="0"/>
              <a:t>https://youtu.be/JSe4bXqH_Ow</a:t>
            </a:r>
          </a:p>
        </p:txBody>
      </p:sp>
    </p:spTree>
    <p:extLst>
      <p:ext uri="{BB962C8B-B14F-4D97-AF65-F5344CB8AC3E}">
        <p14:creationId xmlns:p14="http://schemas.microsoft.com/office/powerpoint/2010/main" val="110125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E37EF22-5DA2-4EA7-A34E-BC162295862A}"/>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Human mobility tracking</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B12CB66C-F088-489B-B277-4B75F397B9FA}"/>
              </a:ext>
            </a:extLst>
          </p:cNvPr>
          <p:cNvSpPr>
            <a:spLocks noGrp="1"/>
          </p:cNvSpPr>
          <p:nvPr>
            <p:ph idx="1"/>
          </p:nvPr>
        </p:nvSpPr>
        <p:spPr>
          <a:xfrm>
            <a:off x="838199" y="1825625"/>
            <a:ext cx="10970343" cy="4351338"/>
          </a:xfrm>
        </p:spPr>
        <p:txBody>
          <a:bodyPr>
            <a:normAutofit/>
          </a:bodyPr>
          <a:lstStyle/>
          <a:p>
            <a:r>
              <a:rPr lang="en-US" altLang="zh-CN" sz="2400" dirty="0">
                <a:latin typeface="Calibri" panose="020F0502020204030204" pitchFamily="34" charset="0"/>
                <a:cs typeface="Calibri" panose="020F0502020204030204" pitchFamily="34" charset="0"/>
              </a:rPr>
              <a:t>Location awareness: a key enabler for a wide range of applications such as smart homes, virtual reality, augmented reality, security monitoring, and asset management.</a:t>
            </a:r>
          </a:p>
          <a:p>
            <a:r>
              <a:rPr lang="en-US" altLang="zh-CN" sz="2400" dirty="0">
                <a:latin typeface="Calibri" panose="020F0502020204030204" pitchFamily="34" charset="0"/>
                <a:cs typeface="Calibri" panose="020F0502020204030204" pitchFamily="34" charset="0"/>
              </a:rPr>
              <a:t>Traditional approaches to track human mobility: </a:t>
            </a:r>
          </a:p>
          <a:p>
            <a:pPr marL="0" indent="0">
              <a:buNone/>
            </a:pPr>
            <a:r>
              <a:rPr lang="en-US" altLang="zh-CN"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1)smartphones or wearable sensor devices attached to users;</a:t>
            </a:r>
          </a:p>
          <a:p>
            <a:pPr marL="0" indent="0">
              <a:buNone/>
            </a:pPr>
            <a:r>
              <a:rPr lang="en-US" altLang="zh-CN" sz="2400" dirty="0">
                <a:latin typeface="Calibri" panose="020F0502020204030204" pitchFamily="34" charset="0"/>
                <a:cs typeface="Calibri" panose="020F0502020204030204" pitchFamily="34" charset="0"/>
              </a:rPr>
              <a:t>    2)work passively with infrastructure installed in the area: cameras, wireless sensor Networks (WSNs)</a:t>
            </a:r>
          </a:p>
        </p:txBody>
      </p:sp>
    </p:spTree>
    <p:extLst>
      <p:ext uri="{BB962C8B-B14F-4D97-AF65-F5344CB8AC3E}">
        <p14:creationId xmlns:p14="http://schemas.microsoft.com/office/powerpoint/2010/main" val="422274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4BF86-597A-428B-902D-B7000F07F960}"/>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Existing innovative approach</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B427D851-3127-46A9-9680-B74F6C64263E}"/>
              </a:ext>
            </a:extLst>
          </p:cNvPr>
          <p:cNvSpPr>
            <a:spLocks noGrp="1"/>
          </p:cNvSpPr>
          <p:nvPr>
            <p:ph idx="1"/>
          </p:nvPr>
        </p:nvSpPr>
        <p:spPr>
          <a:xfrm>
            <a:off x="892276" y="2043881"/>
            <a:ext cx="10758950" cy="3581400"/>
          </a:xfrm>
        </p:spPr>
        <p:txBody>
          <a:bodyPr>
            <a:normAutofit fontScale="92500"/>
          </a:bodyPr>
          <a:lstStyle/>
          <a:p>
            <a:r>
              <a:rPr lang="en-US" altLang="zh-CN" sz="2400" b="1" dirty="0">
                <a:latin typeface="Calibri" panose="020F0502020204030204" pitchFamily="34" charset="0"/>
                <a:cs typeface="Calibri" panose="020F0502020204030204" pitchFamily="34" charset="0"/>
              </a:rPr>
              <a:t>Recent innovation in wireless communication: Passive human sensing with Wi-Fi signals, </a:t>
            </a:r>
            <a:r>
              <a:rPr lang="en-US" altLang="zh-CN" sz="2400" dirty="0">
                <a:latin typeface="Calibri" panose="020F0502020204030204" pitchFamily="34" charset="0"/>
                <a:cs typeface="Calibri" panose="020F0502020204030204" pitchFamily="34" charset="0"/>
              </a:rPr>
              <a:t>such as </a:t>
            </a:r>
            <a:r>
              <a:rPr lang="en-US" altLang="zh-CN" sz="2400" dirty="0" err="1">
                <a:latin typeface="Calibri" panose="020F0502020204030204" pitchFamily="34" charset="0"/>
                <a:cs typeface="Calibri" panose="020F0502020204030204" pitchFamily="34" charset="0"/>
              </a:rPr>
              <a:t>WiVi</a:t>
            </a:r>
            <a:r>
              <a:rPr lang="en-US" altLang="zh-CN" sz="2400" dirty="0">
                <a:latin typeface="Calibri" panose="020F0502020204030204" pitchFamily="34" charset="0"/>
                <a:cs typeface="Calibri" panose="020F0502020204030204" pitchFamily="34" charset="0"/>
              </a:rPr>
              <a:t>, E-eyes, CARM for human detection, activity classification, gesture recognition(RF based approaches)</a:t>
            </a:r>
          </a:p>
          <a:p>
            <a:r>
              <a:rPr lang="en-US" altLang="zh-CN" sz="2400" b="1" dirty="0">
                <a:latin typeface="Calibri" panose="020F0502020204030204" pitchFamily="34" charset="0"/>
                <a:cs typeface="Calibri" panose="020F0502020204030204" pitchFamily="34" charset="0"/>
              </a:rPr>
              <a:t>Limitations of existing works: </a:t>
            </a:r>
          </a:p>
          <a:p>
            <a:pPr>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Cannot track </a:t>
            </a:r>
            <a:r>
              <a:rPr lang="en-US" altLang="zh-CN" sz="2400" b="1" dirty="0">
                <a:latin typeface="Calibri" panose="020F0502020204030204" pitchFamily="34" charset="0"/>
                <a:cs typeface="Calibri" panose="020F0502020204030204" pitchFamily="34" charset="0"/>
              </a:rPr>
              <a:t>fine-grained </a:t>
            </a:r>
            <a:r>
              <a:rPr lang="en-US" altLang="zh-CN" sz="2400" dirty="0">
                <a:latin typeface="Calibri" panose="020F0502020204030204" pitchFamily="34" charset="0"/>
                <a:cs typeface="Calibri" panose="020F0502020204030204" pitchFamily="34" charset="0"/>
              </a:rPr>
              <a:t>human mobility information (</a:t>
            </a:r>
            <a:r>
              <a:rPr lang="en-US" altLang="zh-CN" sz="2400" b="1" dirty="0">
                <a:latin typeface="Calibri" panose="020F0502020204030204" pitchFamily="34" charset="0"/>
                <a:cs typeface="Calibri" panose="020F0502020204030204" pitchFamily="34" charset="0"/>
              </a:rPr>
              <a:t>speed, direction and location</a:t>
            </a:r>
            <a:r>
              <a:rPr lang="en-US" altLang="zh-CN" sz="2400" dirty="0">
                <a:latin typeface="Calibri" panose="020F0502020204030204" pitchFamily="34" charset="0"/>
                <a:cs typeface="Calibri" panose="020F0502020204030204" pitchFamily="34" charset="0"/>
              </a:rPr>
              <a:t>).</a:t>
            </a:r>
          </a:p>
          <a:p>
            <a:pPr>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Do not quantitatively model the relationships between signal features and human mobility. Outputs locations directly from radio signals.</a:t>
            </a:r>
          </a:p>
          <a:p>
            <a:pPr>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Statistical learning techniques by seeking appropriate statistical features of Wi-Fi signals—only recognize pre-defined gestures and activities,</a:t>
            </a:r>
            <a:r>
              <a:rPr lang="en-US" altLang="zh-CN" sz="2400" b="1" dirty="0">
                <a:latin typeface="Calibri" panose="020F0502020204030204" pitchFamily="34" charset="0"/>
                <a:cs typeface="Calibri" panose="020F0502020204030204" pitchFamily="34" charset="0"/>
              </a:rPr>
              <a:t> require prior training</a:t>
            </a:r>
            <a:r>
              <a:rPr lang="en-US" altLang="zh-CN" sz="2400" dirty="0">
                <a:latin typeface="Calibri" panose="020F0502020204030204" pitchFamily="34" charset="0"/>
                <a:cs typeface="Calibri" panose="020F0502020204030204" pitchFamily="34" charset="0"/>
              </a:rPr>
              <a:t>.</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13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A8660C-5517-4172-BEEE-A5C6073A5E67}"/>
              </a:ext>
            </a:extLst>
          </p:cNvPr>
          <p:cNvSpPr>
            <a:spLocks noGrp="1"/>
          </p:cNvSpPr>
          <p:nvPr>
            <p:ph type="title"/>
          </p:nvPr>
        </p:nvSpPr>
        <p:spPr/>
        <p:txBody>
          <a:bodyPr>
            <a:normAutofit/>
          </a:bodyPr>
          <a:lstStyle/>
          <a:p>
            <a:r>
              <a:rPr lang="en-US" altLang="zh-CN" dirty="0" err="1">
                <a:latin typeface="Calibri Light" panose="020F0302020204030204" pitchFamily="34" charset="0"/>
                <a:cs typeface="Calibri Light" panose="020F0302020204030204" pitchFamily="34" charset="0"/>
              </a:rPr>
              <a:t>Widar</a:t>
            </a:r>
            <a:r>
              <a:rPr lang="en-US" altLang="zh-CN" dirty="0">
                <a:latin typeface="Calibri Light" panose="020F0302020204030204" pitchFamily="34" charset="0"/>
                <a:cs typeface="Calibri Light" panose="020F0302020204030204" pitchFamily="34" charset="0"/>
              </a:rPr>
              <a:t>, a Wi-Fi-based tracking system</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57557A7B-EFA8-46EF-9552-74B62D840168}"/>
              </a:ext>
            </a:extLst>
          </p:cNvPr>
          <p:cNvSpPr>
            <a:spLocks noGrp="1"/>
          </p:cNvSpPr>
          <p:nvPr>
            <p:ph idx="1"/>
          </p:nvPr>
        </p:nvSpPr>
        <p:spPr>
          <a:xfrm>
            <a:off x="907025" y="2076706"/>
            <a:ext cx="10478729" cy="3277317"/>
          </a:xfrm>
        </p:spPr>
        <p:txBody>
          <a:bodyPr>
            <a:normAutofit/>
          </a:bodyPr>
          <a:lstStyle/>
          <a:p>
            <a:r>
              <a:rPr lang="en-US" altLang="zh-CN" sz="2400" dirty="0">
                <a:solidFill>
                  <a:schemeClr val="tx1"/>
                </a:solidFill>
                <a:latin typeface="Calibri" panose="020F0502020204030204" pitchFamily="34" charset="0"/>
                <a:cs typeface="Calibri" panose="020F0502020204030204" pitchFamily="34" charset="0"/>
              </a:rPr>
              <a:t>Device-free, passive tracking</a:t>
            </a:r>
          </a:p>
          <a:p>
            <a:r>
              <a:rPr lang="en-US" altLang="zh-CN" sz="2400" dirty="0">
                <a:latin typeface="Calibri" panose="020F0502020204030204" pitchFamily="34" charset="0"/>
                <a:cs typeface="Calibri" panose="020F0502020204030204" pitchFamily="34" charset="0"/>
              </a:rPr>
              <a:t>Simultaneously estimates a human’s </a:t>
            </a:r>
            <a:r>
              <a:rPr lang="en-US" altLang="zh-CN" sz="2400" u="sng" dirty="0">
                <a:latin typeface="Calibri" panose="020F0502020204030204" pitchFamily="34" charset="0"/>
                <a:cs typeface="Calibri" panose="020F0502020204030204" pitchFamily="34" charset="0"/>
              </a:rPr>
              <a:t>moving velocity (speed and direction) and location </a:t>
            </a:r>
            <a:r>
              <a:rPr lang="en-US" altLang="zh-CN" sz="2400" dirty="0">
                <a:latin typeface="Calibri" panose="020F0502020204030204" pitchFamily="34" charset="0"/>
                <a:cs typeface="Calibri" panose="020F0502020204030204" pitchFamily="34" charset="0"/>
              </a:rPr>
              <a:t>at a decimeter level.</a:t>
            </a:r>
          </a:p>
          <a:p>
            <a:r>
              <a:rPr lang="en-US" altLang="zh-CN" sz="2400" dirty="0">
                <a:latin typeface="Calibri" panose="020F0502020204030204" pitchFamily="34" charset="0"/>
                <a:cs typeface="Calibri" panose="020F0502020204030204" pitchFamily="34" charset="0"/>
              </a:rPr>
              <a:t>Emulate </a:t>
            </a:r>
            <a:r>
              <a:rPr lang="en-US" altLang="zh-CN" sz="2400" u="sng" dirty="0">
                <a:latin typeface="Calibri" panose="020F0502020204030204" pitchFamily="34" charset="0"/>
                <a:cs typeface="Calibri" panose="020F0502020204030204" pitchFamily="34" charset="0"/>
              </a:rPr>
              <a:t>a Wi-Fi-based velocimeter </a:t>
            </a:r>
            <a:r>
              <a:rPr lang="en-US" altLang="zh-CN" sz="2400" dirty="0">
                <a:latin typeface="Calibri" panose="020F0502020204030204" pitchFamily="34" charset="0"/>
                <a:cs typeface="Calibri" panose="020F0502020204030204" pitchFamily="34" charset="0"/>
              </a:rPr>
              <a:t>that measures the instantaneous velocity (both speed and direction), in order to track fine-grained continuous locations.</a:t>
            </a:r>
          </a:p>
          <a:p>
            <a:endParaRPr lang="en-US" altLang="zh-CN"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4571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FCD518E-688E-4098-BE50-D12C7F6E0F28}"/>
              </a:ext>
            </a:extLst>
          </p:cNvPr>
          <p:cNvSpPr>
            <a:spLocks noGrp="1"/>
          </p:cNvSpPr>
          <p:nvPr>
            <p:ph idx="1"/>
          </p:nvPr>
        </p:nvSpPr>
        <p:spPr>
          <a:xfrm>
            <a:off x="1295400" y="1798320"/>
            <a:ext cx="10368116" cy="2724519"/>
          </a:xfrm>
        </p:spPr>
        <p:txBody>
          <a:bodyPr>
            <a:normAutofit/>
          </a:bodyPr>
          <a:lstStyle/>
          <a:p>
            <a:pPr marL="0" indent="0">
              <a:buNone/>
            </a:pPr>
            <a:r>
              <a:rPr lang="en-US" altLang="zh-CN" sz="2200" dirty="0">
                <a:latin typeface="Calibri" panose="020F0502020204030204" pitchFamily="34" charset="0"/>
                <a:cs typeface="Calibri" panose="020F0502020204030204" pitchFamily="34" charset="0"/>
              </a:rPr>
              <a:t>1.  Build </a:t>
            </a:r>
            <a:r>
              <a:rPr lang="en-US" altLang="zh-CN" sz="2200" b="1" dirty="0">
                <a:latin typeface="Calibri" panose="020F0502020204030204" pitchFamily="34" charset="0"/>
                <a:cs typeface="Calibri" panose="020F0502020204030204" pitchFamily="34" charset="0"/>
              </a:rPr>
              <a:t>a geometrical model </a:t>
            </a:r>
            <a:r>
              <a:rPr lang="en-US" altLang="zh-CN" sz="2200" dirty="0">
                <a:latin typeface="Calibri" panose="020F0502020204030204" pitchFamily="34" charset="0"/>
                <a:cs typeface="Calibri" panose="020F0502020204030204" pitchFamily="34" charset="0"/>
              </a:rPr>
              <a:t>that captures the relationships of CSI dynamics and human mobility, without prior training requirement.</a:t>
            </a:r>
          </a:p>
          <a:p>
            <a:pPr marL="0" indent="0">
              <a:buNone/>
            </a:pPr>
            <a:r>
              <a:rPr lang="en-US" altLang="zh-CN" sz="2200" dirty="0">
                <a:latin typeface="Calibri" panose="020F0502020204030204" pitchFamily="34" charset="0"/>
                <a:cs typeface="Calibri" panose="020F0502020204030204" pitchFamily="34" charset="0"/>
              </a:rPr>
              <a:t>      Key observation: movement at different locations with different velocities induces different changes in the lengths of individual signal propagation paths.</a:t>
            </a:r>
          </a:p>
          <a:p>
            <a:pPr>
              <a:buFont typeface="Wingdings" panose="05000000000000000000" pitchFamily="2" charset="2"/>
              <a:buChar char="Ø"/>
            </a:pPr>
            <a:r>
              <a:rPr lang="en-US" altLang="zh-CN" sz="2200" dirty="0">
                <a:latin typeface="Calibri" panose="020F0502020204030204" pitchFamily="34" charset="0"/>
                <a:cs typeface="Calibri" panose="020F0502020204030204" pitchFamily="34" charset="0"/>
              </a:rPr>
              <a:t>Extract </a:t>
            </a:r>
            <a:r>
              <a:rPr lang="en-US" altLang="zh-CN" sz="2200" u="sng" dirty="0">
                <a:latin typeface="Calibri" panose="020F0502020204030204" pitchFamily="34" charset="0"/>
                <a:cs typeface="Calibri" panose="020F0502020204030204" pitchFamily="34" charset="0"/>
              </a:rPr>
              <a:t>the rate of change of each signal propagation path length </a:t>
            </a:r>
            <a:r>
              <a:rPr lang="en-US" altLang="zh-CN" sz="2200" dirty="0">
                <a:latin typeface="Calibri" panose="020F0502020204030204" pitchFamily="34" charset="0"/>
                <a:cs typeface="Calibri" panose="020F0502020204030204" pitchFamily="34" charset="0"/>
              </a:rPr>
              <a:t>(</a:t>
            </a:r>
            <a:r>
              <a:rPr lang="en-US" altLang="zh-CN" sz="2200" b="1" i="1" dirty="0">
                <a:latin typeface="Calibri" panose="020F0502020204030204" pitchFamily="34" charset="0"/>
                <a:cs typeface="Calibri" panose="020F0502020204030204" pitchFamily="34" charset="0"/>
              </a:rPr>
              <a:t>path length change rate</a:t>
            </a:r>
            <a:r>
              <a:rPr lang="en-US" altLang="zh-CN" sz="2200" b="1" dirty="0">
                <a:latin typeface="Calibri" panose="020F0502020204030204" pitchFamily="34" charset="0"/>
                <a:cs typeface="Calibri" panose="020F0502020204030204" pitchFamily="34" charset="0"/>
              </a:rPr>
              <a:t>,</a:t>
            </a:r>
            <a:r>
              <a:rPr lang="en-US" altLang="zh-CN" sz="2200" dirty="0">
                <a:latin typeface="Calibri" panose="020F0502020204030204" pitchFamily="34" charset="0"/>
                <a:cs typeface="Calibri" panose="020F0502020204030204" pitchFamily="34" charset="0"/>
              </a:rPr>
              <a:t> </a:t>
            </a:r>
            <a:r>
              <a:rPr lang="en-US" altLang="zh-CN" sz="2200" b="1" dirty="0">
                <a:latin typeface="Calibri" panose="020F0502020204030204" pitchFamily="34" charset="0"/>
                <a:cs typeface="Calibri" panose="020F0502020204030204" pitchFamily="34" charset="0"/>
              </a:rPr>
              <a:t>PLCR</a:t>
            </a:r>
            <a:r>
              <a:rPr lang="en-US" altLang="zh-CN" sz="2200" dirty="0">
                <a:latin typeface="Calibri" panose="020F0502020204030204" pitchFamily="34" charset="0"/>
                <a:cs typeface="Calibri" panose="020F0502020204030204" pitchFamily="34" charset="0"/>
              </a:rPr>
              <a:t>) to derive velocities and locations directly from the </a:t>
            </a:r>
            <a:r>
              <a:rPr lang="en-US" altLang="zh-CN" sz="2200" b="1" dirty="0">
                <a:latin typeface="Calibri" panose="020F0502020204030204" pitchFamily="34" charset="0"/>
                <a:cs typeface="Calibri" panose="020F0502020204030204" pitchFamily="34" charset="0"/>
              </a:rPr>
              <a:t>Channel State Information</a:t>
            </a:r>
            <a:r>
              <a:rPr lang="en-US" altLang="zh-CN" sz="2200" dirty="0">
                <a:latin typeface="Calibri" panose="020F0502020204030204" pitchFamily="34" charset="0"/>
                <a:cs typeface="Calibri" panose="020F0502020204030204" pitchFamily="34" charset="0"/>
              </a:rPr>
              <a:t>(</a:t>
            </a:r>
            <a:r>
              <a:rPr lang="en-US" altLang="zh-CN" sz="2200" b="1" dirty="0">
                <a:latin typeface="Calibri" panose="020F0502020204030204" pitchFamily="34" charset="0"/>
                <a:cs typeface="Calibri" panose="020F0502020204030204" pitchFamily="34" charset="0"/>
              </a:rPr>
              <a:t>CSI</a:t>
            </a:r>
            <a:r>
              <a:rPr lang="en-US" altLang="zh-CN" sz="2200" dirty="0">
                <a:latin typeface="Calibri" panose="020F0502020204030204" pitchFamily="34" charset="0"/>
                <a:cs typeface="Calibri" panose="020F0502020204030204" pitchFamily="34" charset="0"/>
              </a:rPr>
              <a:t>) of Wi-Fi signals</a:t>
            </a:r>
          </a:p>
        </p:txBody>
      </p:sp>
      <p:pic>
        <p:nvPicPr>
          <p:cNvPr id="5" name="图片 4">
            <a:extLst>
              <a:ext uri="{FF2B5EF4-FFF2-40B4-BE49-F238E27FC236}">
                <a16:creationId xmlns:a16="http://schemas.microsoft.com/office/drawing/2014/main" id="{3189320A-D57D-4104-9873-6144062A4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706" y="4162978"/>
            <a:ext cx="3856467" cy="2615305"/>
          </a:xfrm>
          <a:prstGeom prst="rect">
            <a:avLst/>
          </a:prstGeom>
        </p:spPr>
      </p:pic>
      <p:sp>
        <p:nvSpPr>
          <p:cNvPr id="12" name="标题 1">
            <a:extLst>
              <a:ext uri="{FF2B5EF4-FFF2-40B4-BE49-F238E27FC236}">
                <a16:creationId xmlns:a16="http://schemas.microsoft.com/office/drawing/2014/main" id="{71672800-CEAA-45D2-8911-D869EFD6F441}"/>
              </a:ext>
            </a:extLst>
          </p:cNvPr>
          <p:cNvSpPr>
            <a:spLocks noGrp="1"/>
          </p:cNvSpPr>
          <p:nvPr>
            <p:ph type="title"/>
          </p:nvPr>
        </p:nvSpPr>
        <p:spPr>
          <a:xfrm>
            <a:off x="1371600" y="685800"/>
            <a:ext cx="9601200" cy="1485900"/>
          </a:xfrm>
        </p:spPr>
        <p:txBody>
          <a:bodyPr>
            <a:normAutofit/>
          </a:bodyPr>
          <a:lstStyle/>
          <a:p>
            <a:r>
              <a:rPr lang="en-US" altLang="zh-CN" dirty="0" err="1">
                <a:latin typeface="Calibri Light" panose="020F0302020204030204" pitchFamily="34" charset="0"/>
                <a:cs typeface="Calibri Light" panose="020F0302020204030204" pitchFamily="34" charset="0"/>
              </a:rPr>
              <a:t>Widar</a:t>
            </a:r>
            <a:r>
              <a:rPr lang="en-US" altLang="zh-CN" dirty="0">
                <a:latin typeface="Calibri Light" panose="020F0302020204030204" pitchFamily="34" charset="0"/>
                <a:cs typeface="Calibri Light" panose="020F0302020204030204" pitchFamily="34" charset="0"/>
              </a:rPr>
              <a:t>, a Wi-Fi-based tracking system</a:t>
            </a:r>
            <a:endParaRPr lang="zh-CN"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6480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20DCB7D-F4B5-4BCA-AC30-2A29BC29B664}"/>
              </a:ext>
            </a:extLst>
          </p:cNvPr>
          <p:cNvSpPr>
            <a:spLocks noGrp="1"/>
          </p:cNvSpPr>
          <p:nvPr>
            <p:ph idx="1"/>
          </p:nvPr>
        </p:nvSpPr>
        <p:spPr>
          <a:xfrm>
            <a:off x="1371600" y="2171700"/>
            <a:ext cx="9964994" cy="3581400"/>
          </a:xfrm>
        </p:spPr>
        <p:txBody>
          <a:bodyPr/>
          <a:lstStyle/>
          <a:p>
            <a:pPr marL="0" indent="0">
              <a:buNone/>
            </a:pPr>
            <a:r>
              <a:rPr lang="en-US" altLang="zh-CN" sz="2400" dirty="0">
                <a:latin typeface="Calibri" panose="020F0502020204030204" pitchFamily="34" charset="0"/>
                <a:cs typeface="Calibri" panose="020F0502020204030204" pitchFamily="34" charset="0"/>
              </a:rPr>
              <a:t>2.  Design a complete system that simultaneously and directly tracks human moving velocity (both speed and direction) and location.</a:t>
            </a:r>
          </a:p>
          <a:p>
            <a:pPr marL="0" indent="0">
              <a:buNone/>
            </a:pPr>
            <a:r>
              <a:rPr lang="en-US" altLang="zh-CN" sz="24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 particular, </a:t>
            </a:r>
            <a:r>
              <a:rPr lang="en-US" altLang="zh-CN" sz="2200" dirty="0" err="1">
                <a:latin typeface="Calibri" panose="020F0502020204030204" pitchFamily="34" charset="0"/>
                <a:cs typeface="Calibri" panose="020F0502020204030204" pitchFamily="34" charset="0"/>
              </a:rPr>
              <a:t>Widar</a:t>
            </a:r>
            <a:r>
              <a:rPr lang="en-US" altLang="zh-CN" sz="2200" dirty="0">
                <a:latin typeface="Calibri" panose="020F0502020204030204" pitchFamily="34" charset="0"/>
                <a:cs typeface="Calibri" panose="020F0502020204030204" pitchFamily="34" charset="0"/>
              </a:rPr>
              <a:t> can directly estimate the velocity of human motion.</a:t>
            </a:r>
          </a:p>
          <a:p>
            <a:pPr marL="0" indent="0">
              <a:buNone/>
            </a:pPr>
            <a:r>
              <a:rPr lang="en-US" altLang="zh-CN" sz="2400" dirty="0">
                <a:latin typeface="Calibri" panose="020F0502020204030204" pitchFamily="34" charset="0"/>
                <a:cs typeface="Calibri" panose="020F0502020204030204" pitchFamily="34" charset="0"/>
              </a:rPr>
              <a:t>3.  Implement </a:t>
            </a:r>
            <a:r>
              <a:rPr lang="en-US" altLang="zh-CN" sz="2400" dirty="0" err="1">
                <a:latin typeface="Calibri" panose="020F0502020204030204" pitchFamily="34" charset="0"/>
                <a:cs typeface="Calibri" panose="020F0502020204030204" pitchFamily="34" charset="0"/>
              </a:rPr>
              <a:t>Widar</a:t>
            </a:r>
            <a:r>
              <a:rPr lang="en-US" altLang="zh-CN" sz="2400" dirty="0">
                <a:latin typeface="Calibri" panose="020F0502020204030204" pitchFamily="34" charset="0"/>
                <a:cs typeface="Calibri" panose="020F0502020204030204" pitchFamily="34" charset="0"/>
              </a:rPr>
              <a:t> and validate its performance on COTS(commercial off-the-shelf) Wi-Fi devices.</a:t>
            </a:r>
            <a:endParaRPr lang="zh-CN" altLang="en-US" sz="2400" dirty="0">
              <a:latin typeface="Calibri" panose="020F0502020204030204" pitchFamily="34" charset="0"/>
              <a:cs typeface="Calibri" panose="020F0502020204030204" pitchFamily="34" charset="0"/>
            </a:endParaRPr>
          </a:p>
          <a:p>
            <a:endParaRPr lang="zh-CN" altLang="en-US" dirty="0"/>
          </a:p>
        </p:txBody>
      </p:sp>
      <p:sp>
        <p:nvSpPr>
          <p:cNvPr id="4" name="标题 1">
            <a:extLst>
              <a:ext uri="{FF2B5EF4-FFF2-40B4-BE49-F238E27FC236}">
                <a16:creationId xmlns:a16="http://schemas.microsoft.com/office/drawing/2014/main" id="{843E51EF-F7A2-4588-8C5C-1A2E554AB700}"/>
              </a:ext>
            </a:extLst>
          </p:cNvPr>
          <p:cNvSpPr>
            <a:spLocks noGrp="1"/>
          </p:cNvSpPr>
          <p:nvPr>
            <p:ph type="title"/>
          </p:nvPr>
        </p:nvSpPr>
        <p:spPr/>
        <p:txBody>
          <a:bodyPr/>
          <a:lstStyle/>
          <a:p>
            <a:r>
              <a:rPr lang="en-US" altLang="zh-CN" dirty="0" err="1">
                <a:latin typeface="Calibri Light" panose="020F0302020204030204" pitchFamily="34" charset="0"/>
                <a:cs typeface="Calibri Light" panose="020F0302020204030204" pitchFamily="34" charset="0"/>
              </a:rPr>
              <a:t>Widar</a:t>
            </a:r>
            <a:r>
              <a:rPr lang="en-US" altLang="zh-CN" dirty="0">
                <a:latin typeface="Calibri Light" panose="020F0302020204030204" pitchFamily="34" charset="0"/>
                <a:cs typeface="Calibri Light" panose="020F0302020204030204" pitchFamily="34" charset="0"/>
              </a:rPr>
              <a:t>, a Wi-Fi-based tracking system</a:t>
            </a:r>
            <a:endParaRPr lang="zh-CN"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0070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2BECB4-6935-4277-88F2-683E0604CB9E}"/>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Challenges and solutions</a:t>
            </a:r>
            <a:endParaRPr lang="zh-CN" altLang="en-US" dirty="0">
              <a:latin typeface="Calibri Light" panose="020F0302020204030204" pitchFamily="34" charset="0"/>
              <a:cs typeface="Calibri Light" panose="020F0302020204030204" pitchFamily="34" charset="0"/>
            </a:endParaRPr>
          </a:p>
        </p:txBody>
      </p:sp>
      <p:sp>
        <p:nvSpPr>
          <p:cNvPr id="3" name="内容占位符 2">
            <a:extLst>
              <a:ext uri="{FF2B5EF4-FFF2-40B4-BE49-F238E27FC236}">
                <a16:creationId xmlns:a16="http://schemas.microsoft.com/office/drawing/2014/main" id="{435049A5-4822-4E64-851D-E574252B2B88}"/>
              </a:ext>
            </a:extLst>
          </p:cNvPr>
          <p:cNvSpPr>
            <a:spLocks noGrp="1"/>
          </p:cNvSpPr>
          <p:nvPr>
            <p:ph idx="1"/>
          </p:nvPr>
        </p:nvSpPr>
        <p:spPr>
          <a:xfrm>
            <a:off x="1371599" y="1533833"/>
            <a:ext cx="10004323" cy="4994786"/>
          </a:xfrm>
        </p:spPr>
        <p:txBody>
          <a:bodyPr>
            <a:normAutofit/>
          </a:bodyPr>
          <a:lstStyle/>
          <a:p>
            <a:pPr marL="0" indent="0">
              <a:buNone/>
            </a:pPr>
            <a:r>
              <a:rPr lang="en-US" altLang="zh-CN" sz="2400" dirty="0">
                <a:latin typeface="Calibri" panose="020F0502020204030204" pitchFamily="34" charset="0"/>
                <a:cs typeface="Calibri" panose="020F0502020204030204" pitchFamily="34" charset="0"/>
              </a:rPr>
              <a:t>1.  Derive </a:t>
            </a:r>
            <a:r>
              <a:rPr lang="en-US" altLang="zh-CN" sz="2400" b="1" dirty="0">
                <a:latin typeface="Calibri" panose="020F0502020204030204" pitchFamily="34" charset="0"/>
                <a:cs typeface="Calibri" panose="020F0502020204030204" pitchFamily="34" charset="0"/>
              </a:rPr>
              <a:t>moving velocity </a:t>
            </a:r>
            <a:r>
              <a:rPr lang="en-US" altLang="zh-CN" sz="2400" dirty="0">
                <a:latin typeface="Calibri" panose="020F0502020204030204" pitchFamily="34" charset="0"/>
                <a:cs typeface="Calibri" panose="020F0502020204030204" pitchFamily="34" charset="0"/>
              </a:rPr>
              <a:t>from the PLCR: </a:t>
            </a:r>
            <a:r>
              <a:rPr lang="en-US" altLang="zh-CN" sz="2400" u="sng" dirty="0">
                <a:latin typeface="Calibri" panose="020F0502020204030204" pitchFamily="34" charset="0"/>
                <a:cs typeface="Calibri" panose="020F0502020204030204" pitchFamily="34" charset="0"/>
              </a:rPr>
              <a:t>a huge gap </a:t>
            </a:r>
            <a:r>
              <a:rPr lang="en-US" altLang="zh-CN" sz="2400" dirty="0">
                <a:latin typeface="Calibri" panose="020F0502020204030204" pitchFamily="34" charset="0"/>
                <a:cs typeface="Calibri" panose="020F0502020204030204" pitchFamily="34" charset="0"/>
              </a:rPr>
              <a:t>exists between CSI and velocity</a:t>
            </a:r>
          </a:p>
          <a:p>
            <a:pPr>
              <a:buFont typeface="Wingdings" panose="05000000000000000000" pitchFamily="2" charset="2"/>
              <a:buChar char="ü"/>
            </a:pPr>
            <a:r>
              <a:rPr lang="en-US" altLang="zh-CN" sz="2400" dirty="0">
                <a:latin typeface="Calibri" panose="020F0502020204030204" pitchFamily="34" charset="0"/>
                <a:cs typeface="Calibri" panose="020F0502020204030204" pitchFamily="34" charset="0"/>
              </a:rPr>
              <a:t>Use a quantitative model.</a:t>
            </a:r>
          </a:p>
          <a:p>
            <a:pPr marL="0" indent="0">
              <a:buNone/>
            </a:pPr>
            <a:r>
              <a:rPr lang="en-US" altLang="zh-CN" sz="2400" dirty="0">
                <a:latin typeface="Calibri" panose="020F0502020204030204" pitchFamily="34" charset="0"/>
                <a:cs typeface="Calibri" panose="020F0502020204030204" pitchFamily="34" charset="0"/>
              </a:rPr>
              <a:t>2.  Determine signs of PLCRs which indicate </a:t>
            </a:r>
            <a:r>
              <a:rPr lang="en-US" altLang="zh-CN" sz="2400" b="1" dirty="0">
                <a:latin typeface="Calibri" panose="020F0502020204030204" pitchFamily="34" charset="0"/>
                <a:cs typeface="Calibri" panose="020F0502020204030204" pitchFamily="34" charset="0"/>
              </a:rPr>
              <a:t>moving direction</a:t>
            </a:r>
            <a:r>
              <a:rPr lang="en-US" altLang="zh-CN" sz="2400" dirty="0">
                <a:latin typeface="Calibri" panose="020F0502020204030204" pitchFamily="34" charset="0"/>
                <a:cs typeface="Calibri" panose="020F0502020204030204" pitchFamily="34" charset="0"/>
              </a:rPr>
              <a:t>.</a:t>
            </a:r>
          </a:p>
          <a:p>
            <a:pPr>
              <a:buFont typeface="Wingdings" panose="05000000000000000000" pitchFamily="2" charset="2"/>
              <a:buChar char="ü"/>
            </a:pPr>
            <a:r>
              <a:rPr lang="en-US" altLang="zh-CN" sz="2400" dirty="0">
                <a:latin typeface="Calibri" panose="020F0502020204030204" pitchFamily="34" charset="0"/>
                <a:cs typeface="Calibri" panose="020F0502020204030204" pitchFamily="34" charset="0"/>
              </a:rPr>
              <a:t>Use a novel error function.</a:t>
            </a:r>
          </a:p>
          <a:p>
            <a:pPr marL="0" indent="0">
              <a:buNone/>
            </a:pPr>
            <a:r>
              <a:rPr lang="en-US" altLang="zh-CN" sz="2400" dirty="0">
                <a:latin typeface="Calibri" panose="020F0502020204030204" pitchFamily="34" charset="0"/>
                <a:cs typeface="Calibri" panose="020F0502020204030204" pitchFamily="34" charset="0"/>
              </a:rPr>
              <a:t>3.  Identify moving velocity from the </a:t>
            </a:r>
            <a:r>
              <a:rPr lang="en-US" altLang="zh-CN" sz="2400" dirty="0" err="1">
                <a:latin typeface="Calibri" panose="020F0502020204030204" pitchFamily="34" charset="0"/>
                <a:cs typeface="Calibri" panose="020F0502020204030204" pitchFamily="34" charset="0"/>
              </a:rPr>
              <a:t>superpositioned</a:t>
            </a:r>
            <a:r>
              <a:rPr lang="en-US" altLang="zh-CN" sz="2400" dirty="0">
                <a:latin typeface="Calibri" panose="020F0502020204030204" pitchFamily="34" charset="0"/>
                <a:cs typeface="Calibri" panose="020F0502020204030204" pitchFamily="34" charset="0"/>
              </a:rPr>
              <a:t> reflections from </a:t>
            </a:r>
            <a:r>
              <a:rPr lang="en-US" altLang="zh-CN" sz="2400" b="1" dirty="0">
                <a:latin typeface="Calibri" panose="020F0502020204030204" pitchFamily="34" charset="0"/>
                <a:cs typeface="Calibri" panose="020F0502020204030204" pitchFamily="34" charset="0"/>
              </a:rPr>
              <a:t>different human body parts.</a:t>
            </a:r>
          </a:p>
          <a:p>
            <a:pPr>
              <a:buFont typeface="Wingdings" panose="05000000000000000000" pitchFamily="2" charset="2"/>
              <a:buChar char="ü"/>
            </a:pPr>
            <a:r>
              <a:rPr lang="en-US" altLang="zh-CN" sz="2400" dirty="0">
                <a:latin typeface="Calibri" panose="020F0502020204030204" pitchFamily="34" charset="0"/>
                <a:cs typeface="Calibri" panose="020F0502020204030204" pitchFamily="34" charset="0"/>
              </a:rPr>
              <a:t>Propose a novel PLCR extraction algorithm based on dynamic programming to identify the targeted frequency components.</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55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D154CF-4816-4028-81ED-A3935C8AD5B0}"/>
              </a:ext>
            </a:extLst>
          </p:cNvPr>
          <p:cNvSpPr>
            <a:spLocks noGrp="1"/>
          </p:cNvSpPr>
          <p:nvPr>
            <p:ph type="title"/>
          </p:nvPr>
        </p:nvSpPr>
        <p:spPr/>
        <p:txBody>
          <a:bodyPr/>
          <a:lstStyle/>
          <a:p>
            <a:r>
              <a:rPr lang="en-US" altLang="zh-CN" dirty="0">
                <a:latin typeface="Calibri Light" panose="020F0302020204030204" pitchFamily="34" charset="0"/>
                <a:cs typeface="Calibri Light" panose="020F0302020204030204" pitchFamily="34" charset="0"/>
              </a:rPr>
              <a:t>Channel State Information</a:t>
            </a:r>
            <a:endParaRPr lang="zh-CN" altLang="en-US" dirty="0">
              <a:latin typeface="Calibri Light" panose="020F0302020204030204" pitchFamily="34" charset="0"/>
              <a:cs typeface="Calibri Light" panose="020F0302020204030204" pitchFamily="34" charset="0"/>
            </a:endParaRPr>
          </a:p>
        </p:txBody>
      </p:sp>
      <p:pic>
        <p:nvPicPr>
          <p:cNvPr id="5" name="内容占位符 4">
            <a:extLst>
              <a:ext uri="{FF2B5EF4-FFF2-40B4-BE49-F238E27FC236}">
                <a16:creationId xmlns:a16="http://schemas.microsoft.com/office/drawing/2014/main" id="{E76E4A37-DC90-4B87-B978-6622D8F7D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5980" y="3798013"/>
            <a:ext cx="3799917" cy="1165756"/>
          </a:xfrm>
        </p:spPr>
      </p:pic>
      <p:sp>
        <p:nvSpPr>
          <p:cNvPr id="6" name="矩形 5">
            <a:extLst>
              <a:ext uri="{FF2B5EF4-FFF2-40B4-BE49-F238E27FC236}">
                <a16:creationId xmlns:a16="http://schemas.microsoft.com/office/drawing/2014/main" id="{00E41B31-2333-4469-841A-F08B978DACFD}"/>
              </a:ext>
            </a:extLst>
          </p:cNvPr>
          <p:cNvSpPr/>
          <p:nvPr/>
        </p:nvSpPr>
        <p:spPr>
          <a:xfrm>
            <a:off x="5673213" y="3919226"/>
            <a:ext cx="5407742" cy="923330"/>
          </a:xfrm>
          <a:prstGeom prst="rect">
            <a:avLst/>
          </a:prstGeom>
        </p:spPr>
        <p:txBody>
          <a:bodyPr wrap="square">
            <a:spAutoFit/>
          </a:bodyPr>
          <a:lstStyle/>
          <a:p>
            <a:r>
              <a:rPr lang="en-US" altLang="zh-CN" i="1" dirty="0">
                <a:latin typeface="Calibri" panose="020F0502020204030204" pitchFamily="34" charset="0"/>
                <a:cs typeface="Calibri" panose="020F0502020204030204" pitchFamily="34" charset="0"/>
              </a:rPr>
              <a:t>K </a:t>
            </a:r>
            <a:r>
              <a:rPr lang="en-US" altLang="zh-CN" dirty="0">
                <a:latin typeface="Calibri" panose="020F0502020204030204" pitchFamily="34" charset="0"/>
                <a:cs typeface="Calibri" panose="020F0502020204030204" pitchFamily="34" charset="0"/>
              </a:rPr>
              <a:t>is the total number of multipath components. </a:t>
            </a:r>
            <a:r>
              <a:rPr lang="en-US" altLang="zh-CN" i="1" dirty="0">
                <a:latin typeface="Calibri" panose="020F0502020204030204" pitchFamily="34" charset="0"/>
                <a:cs typeface="Calibri" panose="020F0502020204030204" pitchFamily="34" charset="0"/>
              </a:rPr>
              <a:t>αk </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t </a:t>
            </a:r>
            <a:r>
              <a:rPr lang="en-US" altLang="zh-CN" dirty="0">
                <a:latin typeface="Calibri" panose="020F0502020204030204" pitchFamily="34" charset="0"/>
                <a:cs typeface="Calibri" panose="020F0502020204030204" pitchFamily="34" charset="0"/>
              </a:rPr>
              <a:t>) and </a:t>
            </a:r>
            <a:r>
              <a:rPr lang="en-US" altLang="zh-CN" i="1" dirty="0" err="1">
                <a:latin typeface="Calibri" panose="020F0502020204030204" pitchFamily="34" charset="0"/>
                <a:cs typeface="Calibri" panose="020F0502020204030204" pitchFamily="34" charset="0"/>
              </a:rPr>
              <a:t>τk</a:t>
            </a:r>
            <a:r>
              <a:rPr lang="en-US" altLang="zh-CN"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t </a:t>
            </a:r>
            <a:r>
              <a:rPr lang="en-US" altLang="zh-CN" dirty="0">
                <a:latin typeface="Calibri" panose="020F0502020204030204" pitchFamily="34" charset="0"/>
                <a:cs typeface="Calibri" panose="020F0502020204030204" pitchFamily="34" charset="0"/>
              </a:rPr>
              <a:t>) are the complex attenuation factor and propagation delay for the </a:t>
            </a:r>
            <a:r>
              <a:rPr lang="en-US" altLang="zh-CN" i="1" dirty="0">
                <a:latin typeface="Calibri" panose="020F0502020204030204" pitchFamily="34" charset="0"/>
                <a:cs typeface="Calibri" panose="020F0502020204030204" pitchFamily="34" charset="0"/>
              </a:rPr>
              <a:t>k</a:t>
            </a:r>
            <a:r>
              <a:rPr lang="en-US" altLang="zh-CN" dirty="0">
                <a:latin typeface="Calibri" panose="020F0502020204030204" pitchFamily="34" charset="0"/>
                <a:cs typeface="Calibri" panose="020F0502020204030204" pitchFamily="34" charset="0"/>
              </a:rPr>
              <a:t>-</a:t>
            </a:r>
            <a:r>
              <a:rPr lang="en-US" altLang="zh-CN" dirty="0" err="1">
                <a:latin typeface="Calibri" panose="020F0502020204030204" pitchFamily="34" charset="0"/>
                <a:cs typeface="Calibri" panose="020F0502020204030204" pitchFamily="34" charset="0"/>
              </a:rPr>
              <a:t>th</a:t>
            </a:r>
            <a:r>
              <a:rPr lang="en-US" altLang="zh-CN" dirty="0">
                <a:latin typeface="Calibri" panose="020F0502020204030204" pitchFamily="34" charset="0"/>
                <a:cs typeface="Calibri" panose="020F0502020204030204" pitchFamily="34" charset="0"/>
              </a:rPr>
              <a:t> path respectively.</a:t>
            </a:r>
            <a:endParaRPr lang="zh-CN" altLang="en-US" dirty="0">
              <a:latin typeface="Calibri" panose="020F0502020204030204" pitchFamily="34" charset="0"/>
              <a:cs typeface="Calibri" panose="020F0502020204030204" pitchFamily="34" charset="0"/>
            </a:endParaRPr>
          </a:p>
        </p:txBody>
      </p:sp>
      <p:sp>
        <p:nvSpPr>
          <p:cNvPr id="3" name="矩形 2">
            <a:extLst>
              <a:ext uri="{FF2B5EF4-FFF2-40B4-BE49-F238E27FC236}">
                <a16:creationId xmlns:a16="http://schemas.microsoft.com/office/drawing/2014/main" id="{E48CDAAC-B336-4943-AA35-BEE7B3C71254}"/>
              </a:ext>
            </a:extLst>
          </p:cNvPr>
          <p:cNvSpPr/>
          <p:nvPr/>
        </p:nvSpPr>
        <p:spPr>
          <a:xfrm>
            <a:off x="1504334" y="1745592"/>
            <a:ext cx="10117395" cy="1938992"/>
          </a:xfrm>
          <a:prstGeom prst="rect">
            <a:avLst/>
          </a:prstGeom>
        </p:spPr>
        <p:txBody>
          <a:bodyPr wrap="square">
            <a:spAutoFit/>
          </a:bodyPr>
          <a:lstStyle/>
          <a:p>
            <a:pPr algn="just"/>
            <a:r>
              <a:rPr lang="en-US" altLang="zh-CN" sz="2000" dirty="0">
                <a:solidFill>
                  <a:srgbClr val="222222"/>
                </a:solidFill>
                <a:latin typeface="Calibri" panose="020F0502020204030204" pitchFamily="34" charset="0"/>
                <a:cs typeface="Calibri" panose="020F0502020204030204" pitchFamily="34" charset="0"/>
              </a:rPr>
              <a:t>In wireless communications, </a:t>
            </a:r>
            <a:r>
              <a:rPr lang="en-US" altLang="zh-CN" sz="2000" b="1" dirty="0">
                <a:solidFill>
                  <a:srgbClr val="222222"/>
                </a:solidFill>
                <a:latin typeface="Calibri" panose="020F0502020204030204" pitchFamily="34" charset="0"/>
                <a:cs typeface="Calibri" panose="020F0502020204030204" pitchFamily="34" charset="0"/>
              </a:rPr>
              <a:t>channel state information</a:t>
            </a:r>
            <a:r>
              <a:rPr lang="en-US" altLang="zh-CN" sz="2000" dirty="0">
                <a:solidFill>
                  <a:srgbClr val="222222"/>
                </a:solidFill>
                <a:latin typeface="Calibri" panose="020F0502020204030204" pitchFamily="34" charset="0"/>
                <a:cs typeface="Calibri" panose="020F0502020204030204" pitchFamily="34" charset="0"/>
              </a:rPr>
              <a:t> (CSI) refers to known channel properties of a communication link. This information describes how a signal propagates from the transmitter to the receiver and represents the combined effect of, for example, scattering, fading, and power decay with distance.</a:t>
            </a:r>
          </a:p>
          <a:p>
            <a:pPr algn="just"/>
            <a:endParaRPr lang="en-US" altLang="zh-CN" sz="2000" dirty="0">
              <a:solidFill>
                <a:srgbClr val="222222"/>
              </a:solidFill>
              <a:latin typeface="Calibri" panose="020F0502020204030204" pitchFamily="34" charset="0"/>
              <a:cs typeface="Calibri" panose="020F0502020204030204" pitchFamily="34" charset="0"/>
            </a:endParaRPr>
          </a:p>
          <a:p>
            <a:r>
              <a:rPr lang="en-US" altLang="zh-CN" sz="2000" dirty="0">
                <a:solidFill>
                  <a:srgbClr val="222222"/>
                </a:solidFill>
                <a:latin typeface="Calibri" panose="020F0502020204030204" pitchFamily="34" charset="0"/>
                <a:cs typeface="Calibri" panose="020F0502020204030204" pitchFamily="34" charset="0"/>
              </a:rPr>
              <a:t>The wireless channel has the following structure at frequency f and time t :</a:t>
            </a:r>
            <a:endParaRPr lang="zh-CN" altLang="en-US" sz="2000" dirty="0">
              <a:solidFill>
                <a:srgbClr val="222222"/>
              </a:solidFill>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ED9DF6B0-98DC-41C3-A625-9B29BF6276EE}"/>
              </a:ext>
            </a:extLst>
          </p:cNvPr>
          <p:cNvSpPr/>
          <p:nvPr/>
        </p:nvSpPr>
        <p:spPr>
          <a:xfrm>
            <a:off x="1504334" y="5143423"/>
            <a:ext cx="8603227" cy="400110"/>
          </a:xfrm>
          <a:prstGeom prst="rect">
            <a:avLst/>
          </a:prstGeom>
        </p:spPr>
        <p:txBody>
          <a:bodyPr wrap="square">
            <a:spAutoFit/>
          </a:bodyPr>
          <a:lstStyle/>
          <a:p>
            <a:r>
              <a:rPr lang="en-US" altLang="zh-CN" sz="2000" dirty="0">
                <a:latin typeface="Calibri" panose="020F0502020204030204" pitchFamily="34" charset="0"/>
                <a:cs typeface="Calibri" panose="020F0502020204030204" pitchFamily="34" charset="0"/>
              </a:rPr>
              <a:t>CSI is a discretely sampled version of channel response in time-frequency space.</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748937"/>
      </p:ext>
    </p:extLst>
  </p:cSld>
  <p:clrMapOvr>
    <a:masterClrMapping/>
  </p:clrMapOvr>
</p:sld>
</file>

<file path=ppt/theme/theme1.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TM10001105[[fn=裁剪]]</Template>
  <TotalTime>2021</TotalTime>
  <Words>1846</Words>
  <Application>Microsoft Office PowerPoint</Application>
  <PresentationFormat>宽屏</PresentationFormat>
  <Paragraphs>156</Paragraphs>
  <Slides>28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LinLibertineTB</vt:lpstr>
      <vt:lpstr>等线</vt:lpstr>
      <vt:lpstr>华文楷体</vt:lpstr>
      <vt:lpstr>宋体</vt:lpstr>
      <vt:lpstr>Arial</vt:lpstr>
      <vt:lpstr>Calibri</vt:lpstr>
      <vt:lpstr>Calibri Light</vt:lpstr>
      <vt:lpstr>Franklin Gothic Book</vt:lpstr>
      <vt:lpstr>Wingdings</vt:lpstr>
      <vt:lpstr>裁剪</vt:lpstr>
      <vt:lpstr>Widar: Decimeter-Level Passive Tracking via Velocity Monitoring with Commodity Wi-Fi</vt:lpstr>
      <vt:lpstr>Outline</vt:lpstr>
      <vt:lpstr>Human mobility tracking</vt:lpstr>
      <vt:lpstr>Existing innovative approach</vt:lpstr>
      <vt:lpstr>Widar, a Wi-Fi-based tracking system</vt:lpstr>
      <vt:lpstr>Widar, a Wi-Fi-based tracking system</vt:lpstr>
      <vt:lpstr>Widar, a Wi-Fi-based tracking system</vt:lpstr>
      <vt:lpstr>Challenges and solutions</vt:lpstr>
      <vt:lpstr>Channel State Information</vt:lpstr>
      <vt:lpstr>From CSI to PLCR</vt:lpstr>
      <vt:lpstr>From CSI to PLCR</vt:lpstr>
      <vt:lpstr>Challenges for Tracking</vt:lpstr>
      <vt:lpstr>Modeling of CSI-Mobility</vt:lpstr>
      <vt:lpstr>The Real Model (without the sign information)</vt:lpstr>
      <vt:lpstr>PLCR Extraction</vt:lpstr>
      <vt:lpstr>PLCR Extraction Algorithm</vt:lpstr>
      <vt:lpstr>PLCR Extraction Algorithm</vt:lpstr>
      <vt:lpstr>Tracking velocity &amp; location</vt:lpstr>
      <vt:lpstr>Tracking velocity &amp; location</vt:lpstr>
      <vt:lpstr>Trace Refinement</vt:lpstr>
      <vt:lpstr>Trace Refinement</vt:lpstr>
      <vt:lpstr>Evaluation</vt:lpstr>
      <vt:lpstr>Evaluation</vt:lpstr>
      <vt:lpstr>Overall Performance</vt:lpstr>
      <vt:lpstr>Overall Performance</vt:lpstr>
      <vt:lpstr>Overall Performance</vt:lpstr>
      <vt:lpstr>Parameter Study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赵子璇</dc:creator>
  <cp:lastModifiedBy>赵 子璇</cp:lastModifiedBy>
  <cp:revision>107</cp:revision>
  <dcterms:created xsi:type="dcterms:W3CDTF">2018-04-26T00:46:36Z</dcterms:created>
  <dcterms:modified xsi:type="dcterms:W3CDTF">2018-05-01T17:18:39Z</dcterms:modified>
</cp:coreProperties>
</file>