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57" r:id="rId4"/>
    <p:sldId id="258" r:id="rId5"/>
    <p:sldId id="272" r:id="rId6"/>
    <p:sldId id="259" r:id="rId7"/>
    <p:sldId id="260" r:id="rId8"/>
    <p:sldId id="273" r:id="rId9"/>
    <p:sldId id="262" r:id="rId10"/>
    <p:sldId id="263" r:id="rId11"/>
    <p:sldId id="264" r:id="rId12"/>
    <p:sldId id="266" r:id="rId13"/>
    <p:sldId id="265" r:id="rId14"/>
    <p:sldId id="274" r:id="rId15"/>
    <p:sldId id="268" r:id="rId16"/>
    <p:sldId id="269" r:id="rId17"/>
    <p:sldId id="261" r:id="rId18"/>
    <p:sldId id="26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3B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719"/>
  </p:normalViewPr>
  <p:slideViewPr>
    <p:cSldViewPr snapToGrid="0" snapToObjects="1">
      <p:cViewPr varScale="1">
        <p:scale>
          <a:sx n="100" d="100"/>
          <a:sy n="100" d="100"/>
        </p:scale>
        <p:origin x="3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9E51-8028-0C41-A5DE-3B6B5696FCB3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FED1E-F159-6345-A3D6-111E3F74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FED1E-F159-6345-A3D6-111E3F742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1E14A7-F31B-41FB-8005-9E958C83846E}" type="slidenum">
              <a:rPr lang="en-GB"/>
              <a:pPr/>
              <a:t>16</a:t>
            </a:fld>
            <a:endParaRPr lang="en-GB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9413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6977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FED1E-F159-6345-A3D6-111E3F742A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2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nsnam.org/doxyge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docs/tutorial/html/" TargetMode="External"/><Relationship Id="rId4" Type="http://schemas.openxmlformats.org/officeDocument/2006/relationships/hyperlink" Target="https://www.nsnam.org/docs/release/3.17/doxygen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nam.org/wiki/Main_P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nam.org/wiki/Install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wiki/HOWTO_configure_QtCreator_with_ns-3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nam.org/wiki/HOWTO_configure_Eclipse_with_ns-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Ns-3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Xin Li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21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Models: Node &amp;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Nodes</a:t>
            </a:r>
          </a:p>
          <a:p>
            <a:pPr lvl="1"/>
            <a:r>
              <a:rPr lang="en-US" sz="2800" dirty="0"/>
              <a:t>End-Systems, Routers, Hubs, </a:t>
            </a:r>
            <a:r>
              <a:rPr lang="en-US" sz="2800" dirty="0" smtClean="0"/>
              <a:t>NATs</a:t>
            </a:r>
          </a:p>
          <a:p>
            <a:r>
              <a:rPr lang="en-US" sz="2800" dirty="0" smtClean="0"/>
              <a:t>Applications </a:t>
            </a:r>
          </a:p>
          <a:p>
            <a:pPr lvl="1"/>
            <a:r>
              <a:rPr lang="en-US" sz="2800" dirty="0" smtClean="0"/>
              <a:t>Bulk </a:t>
            </a:r>
            <a:r>
              <a:rPr lang="en-US" sz="2800" dirty="0"/>
              <a:t>TCP </a:t>
            </a:r>
            <a:r>
              <a:rPr lang="en-US" sz="2800" dirty="0" smtClean="0"/>
              <a:t>transfer</a:t>
            </a:r>
          </a:p>
          <a:p>
            <a:pPr lvl="1"/>
            <a:r>
              <a:rPr lang="en-US" sz="2800" dirty="0" smtClean="0"/>
              <a:t>TCP/UDP </a:t>
            </a:r>
            <a:r>
              <a:rPr lang="en-US" sz="2800" dirty="0"/>
              <a:t>“On-Off” </a:t>
            </a:r>
            <a:r>
              <a:rPr lang="en-US" sz="2800" dirty="0" smtClean="0"/>
              <a:t>application </a:t>
            </a:r>
          </a:p>
          <a:p>
            <a:pPr lvl="1"/>
            <a:r>
              <a:rPr lang="en-US" sz="2800" dirty="0" smtClean="0"/>
              <a:t>Web browsing </a:t>
            </a:r>
          </a:p>
          <a:p>
            <a:pPr lvl="1"/>
            <a:r>
              <a:rPr lang="en-US" sz="2800" dirty="0" smtClean="0"/>
              <a:t>Peer-to-peer </a:t>
            </a:r>
            <a:r>
              <a:rPr lang="en-US" sz="2800" dirty="0"/>
              <a:t>file </a:t>
            </a:r>
            <a:r>
              <a:rPr lang="en-US" sz="2800" dirty="0" smtClean="0"/>
              <a:t>transfers</a:t>
            </a:r>
          </a:p>
          <a:p>
            <a:pPr lvl="1"/>
            <a:r>
              <a:rPr lang="en-US" sz="2800" dirty="0" smtClean="0"/>
              <a:t>Video streaming</a:t>
            </a:r>
          </a:p>
          <a:p>
            <a:pPr lvl="1"/>
            <a:r>
              <a:rPr lang="en-US" sz="2800" dirty="0" smtClean="0"/>
              <a:t>Chat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7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</a:t>
            </a:r>
            <a:r>
              <a:rPr lang="en-US" dirty="0" smtClean="0"/>
              <a:t>Models: 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TCP-UDP-IPV4-IPV6</a:t>
            </a:r>
            <a:endParaRPr lang="en-US" sz="2800" dirty="0"/>
          </a:p>
          <a:p>
            <a:r>
              <a:rPr lang="en-US" sz="2800" dirty="0"/>
              <a:t>Routing </a:t>
            </a:r>
            <a:r>
              <a:rPr lang="en-US" sz="2800" dirty="0" smtClean="0"/>
              <a:t>Protocols</a:t>
            </a:r>
          </a:p>
          <a:p>
            <a:pPr lvl="1"/>
            <a:r>
              <a:rPr lang="en-US" sz="2800" dirty="0"/>
              <a:t>BGP – OSPF – EIGRP – OLSR – DSR – </a:t>
            </a:r>
            <a:r>
              <a:rPr lang="en-US" sz="2800" dirty="0" smtClean="0"/>
              <a:t>AODV</a:t>
            </a:r>
          </a:p>
          <a:p>
            <a:r>
              <a:rPr lang="en-US" sz="2800" dirty="0" smtClean="0"/>
              <a:t>Multicast Protocols</a:t>
            </a:r>
          </a:p>
          <a:p>
            <a:pPr lvl="1"/>
            <a:r>
              <a:rPr lang="en-US" sz="2800" dirty="0"/>
              <a:t>PIM-SM/DM - DVMRP</a:t>
            </a:r>
          </a:p>
        </p:txBody>
      </p:sp>
    </p:spTree>
    <p:extLst>
      <p:ext uri="{BB962C8B-B14F-4D97-AF65-F5344CB8AC3E}">
        <p14:creationId xmlns:p14="http://schemas.microsoft.com/office/powerpoint/2010/main" val="11780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</a:t>
            </a:r>
            <a:r>
              <a:rPr lang="en-US" dirty="0" smtClean="0"/>
              <a:t>Models: Net Device &amp; Channel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56402" y="3507676"/>
            <a:ext cx="7088696" cy="3067050"/>
            <a:chOff x="457200" y="2286000"/>
            <a:chExt cx="7088696" cy="30670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2860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32004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38862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3048000"/>
              <a:ext cx="1466850" cy="1466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007100" y="4532313"/>
              <a:ext cx="1538796" cy="277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WifiNetDevice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895600" y="2514600"/>
              <a:ext cx="2362200" cy="129540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1349898" cy="277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WifiChannel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676400" y="2895600"/>
              <a:ext cx="1219200" cy="76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667000" y="3486150"/>
              <a:ext cx="381000" cy="2667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4476750" y="3714750"/>
              <a:ext cx="190500" cy="7239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5314950" y="3257550"/>
              <a:ext cx="1104900" cy="2667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47568" y="1964626"/>
            <a:ext cx="726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GB" sz="2800" dirty="0"/>
              <a:t>Net Devices </a:t>
            </a:r>
            <a:r>
              <a:rPr lang="en-GB" sz="2800" dirty="0" smtClean="0"/>
              <a:t>&amp; Channels bound</a:t>
            </a:r>
            <a:endParaRPr lang="en-GB" sz="2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3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NS-3 Models: Net Device &amp; Channel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Network </a:t>
            </a:r>
            <a:r>
              <a:rPr lang="en-US" sz="2400" dirty="0" smtClean="0"/>
              <a:t>Interfaces </a:t>
            </a:r>
          </a:p>
          <a:p>
            <a:pPr lvl="1"/>
            <a:r>
              <a:rPr lang="en-US" sz="2400" dirty="0" smtClean="0"/>
              <a:t>Wired/Wireless</a:t>
            </a:r>
          </a:p>
          <a:p>
            <a:pPr lvl="1"/>
            <a:r>
              <a:rPr lang="en-US" sz="2400" dirty="0" smtClean="0"/>
              <a:t>Layer </a:t>
            </a:r>
            <a:r>
              <a:rPr lang="en-US" sz="2400" dirty="0"/>
              <a:t>2 </a:t>
            </a:r>
            <a:r>
              <a:rPr lang="en-US" sz="2400" dirty="0" smtClean="0"/>
              <a:t>protocols </a:t>
            </a:r>
            <a:r>
              <a:rPr lang="en-US" sz="2400" dirty="0"/>
              <a:t>802.3, </a:t>
            </a:r>
            <a:r>
              <a:rPr lang="en-US" sz="2400" dirty="0" smtClean="0"/>
              <a:t>802.11 </a:t>
            </a:r>
          </a:p>
          <a:p>
            <a:r>
              <a:rPr lang="en-US" sz="2400" dirty="0" smtClean="0"/>
              <a:t>Channel</a:t>
            </a:r>
          </a:p>
          <a:p>
            <a:pPr lvl="1"/>
            <a:r>
              <a:rPr lang="en-US" sz="2400" dirty="0" smtClean="0"/>
              <a:t>Ethernet </a:t>
            </a:r>
            <a:r>
              <a:rPr lang="en-US" sz="2400" dirty="0"/>
              <a:t>(10/100/1000Mb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Point-to-Point </a:t>
            </a:r>
          </a:p>
          <a:p>
            <a:pPr lvl="1"/>
            <a:r>
              <a:rPr lang="en-US" sz="2400" dirty="0" smtClean="0"/>
              <a:t>Wireless</a:t>
            </a:r>
          </a:p>
          <a:p>
            <a:r>
              <a:rPr lang="en-US" sz="2400" dirty="0" smtClean="0"/>
              <a:t>Mobility Models</a:t>
            </a:r>
          </a:p>
          <a:p>
            <a:pPr lvl="1"/>
            <a:r>
              <a:rPr lang="en-US" sz="2400" dirty="0" smtClean="0"/>
              <a:t>Random </a:t>
            </a:r>
            <a:r>
              <a:rPr lang="en-US" sz="2400" dirty="0"/>
              <a:t>Walk – Specific Waypoint - Swarming</a:t>
            </a:r>
          </a:p>
        </p:txBody>
      </p:sp>
    </p:spTree>
    <p:extLst>
      <p:ext uri="{BB962C8B-B14F-4D97-AF65-F5344CB8AC3E}">
        <p14:creationId xmlns:p14="http://schemas.microsoft.com/office/powerpoint/2010/main" val="18407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7726" y="2786063"/>
            <a:ext cx="924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Usage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9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599" y="0"/>
            <a:ext cx="9601200" cy="1485900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NS-3 Modules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489" y="2171700"/>
            <a:ext cx="7779421" cy="426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54384" y="1485900"/>
            <a:ext cx="695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API: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www.nsnam.org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doxygen</a:t>
            </a:r>
            <a:r>
              <a:rPr lang="en-US" sz="2400" dirty="0">
                <a:hlinkClick r:id="rId3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0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idx="4294967295"/>
          </p:nvPr>
        </p:nvSpPr>
        <p:spPr>
          <a:xfrm>
            <a:off x="8077201" y="6245225"/>
            <a:ext cx="2105025" cy="463550"/>
          </a:xfrm>
          <a:prstGeom prst="rect">
            <a:avLst/>
          </a:prstGeom>
        </p:spPr>
        <p:txBody>
          <a:bodyPr/>
          <a:lstStyle/>
          <a:p>
            <a:fld id="{6475F6DA-0635-4657-9066-22B46A41271E}" type="slidenum">
              <a:rPr lang="en-GB"/>
              <a:pPr/>
              <a:t>16</a:t>
            </a:fld>
            <a:endParaRPr lang="en-GB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443037" y="409765"/>
            <a:ext cx="8229600" cy="769441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NS-3 Build</a:t>
            </a:r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3036" y="1814645"/>
            <a:ext cx="10501314" cy="3339504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For those familiar with </a:t>
            </a:r>
            <a:r>
              <a:rPr lang="en-GB" sz="2800" dirty="0" err="1"/>
              <a:t>autotools</a:t>
            </a:r>
            <a:r>
              <a:rPr lang="en-GB" sz="2800" dirty="0"/>
              <a:t>: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Courier New" charset="0"/>
                <a:ea typeface="Courier New" charset="0"/>
                <a:cs typeface="Courier New" charset="0"/>
              </a:rPr>
              <a:t>configure -&gt;  ./</a:t>
            </a:r>
            <a:r>
              <a:rPr lang="en-GB" sz="2400" dirty="0" err="1">
                <a:latin typeface="Courier New" charset="0"/>
                <a:ea typeface="Courier New" charset="0"/>
                <a:cs typeface="Courier New" charset="0"/>
              </a:rPr>
              <a:t>waf</a:t>
            </a:r>
            <a:r>
              <a:rPr lang="en-GB" sz="2400" dirty="0">
                <a:latin typeface="Courier New" charset="0"/>
                <a:ea typeface="Courier New" charset="0"/>
                <a:cs typeface="Courier New" charset="0"/>
              </a:rPr>
              <a:t> -d [</a:t>
            </a:r>
            <a:r>
              <a:rPr lang="en-GB" sz="2400" dirty="0" err="1">
                <a:latin typeface="Courier New" charset="0"/>
                <a:ea typeface="Courier New" charset="0"/>
                <a:cs typeface="Courier New" charset="0"/>
              </a:rPr>
              <a:t>optimized|debug</a:t>
            </a:r>
            <a:r>
              <a:rPr lang="en-GB" sz="2400" dirty="0">
                <a:latin typeface="Courier New" charset="0"/>
                <a:ea typeface="Courier New" charset="0"/>
                <a:cs typeface="Courier New" charset="0"/>
              </a:rPr>
              <a:t>] configure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Courier New" charset="0"/>
                <a:ea typeface="Courier New" charset="0"/>
                <a:cs typeface="Courier New" charset="0"/>
              </a:rPr>
              <a:t>make -&gt; ./</a:t>
            </a:r>
            <a:r>
              <a:rPr lang="en-GB" sz="2400" dirty="0" err="1">
                <a:latin typeface="Courier New" charset="0"/>
                <a:ea typeface="Courier New" charset="0"/>
                <a:cs typeface="Courier New" charset="0"/>
              </a:rPr>
              <a:t>waf</a:t>
            </a:r>
            <a:endParaRPr lang="en-GB" sz="2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Courier New" charset="0"/>
                <a:ea typeface="Courier New" charset="0"/>
                <a:cs typeface="Courier New" charset="0"/>
              </a:rPr>
              <a:t>make test -&gt; ./</a:t>
            </a:r>
            <a:r>
              <a:rPr lang="en-GB" sz="2400" dirty="0" err="1">
                <a:latin typeface="Courier New" charset="0"/>
                <a:ea typeface="Courier New" charset="0"/>
                <a:cs typeface="Courier New" charset="0"/>
              </a:rPr>
              <a:t>waf</a:t>
            </a:r>
            <a:r>
              <a:rPr lang="en-GB" sz="2400" dirty="0">
                <a:latin typeface="Courier New" charset="0"/>
                <a:ea typeface="Courier New" charset="0"/>
                <a:cs typeface="Courier New" charset="0"/>
              </a:rPr>
              <a:t> check  (run unit tests)</a:t>
            </a:r>
            <a:r>
              <a:rPr lang="ar-SA" dirty="0">
                <a:latin typeface="Courier New" charset="0"/>
                <a:ea typeface="Courier New" charset="0"/>
                <a:cs typeface="Courier New" charset="0"/>
              </a:rPr>
              <a:t>‏</a:t>
            </a:r>
            <a:endParaRPr lang="en-GB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0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>
              <a:solidFill>
                <a:srgbClr val="3333CC"/>
              </a:solidFill>
            </a:endParaRP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Can run programs through a special </a:t>
            </a:r>
            <a:r>
              <a:rPr lang="en-GB" sz="2800" dirty="0" err="1"/>
              <a:t>waf</a:t>
            </a:r>
            <a:r>
              <a:rPr lang="en-GB" sz="2800" dirty="0"/>
              <a:t> </a:t>
            </a:r>
            <a:r>
              <a:rPr lang="en-GB" sz="2800" dirty="0" smtClean="0"/>
              <a:t>shell</a:t>
            </a:r>
            <a:endParaRPr lang="en-GB" sz="2800" dirty="0"/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Courier New" pitchFamily="49" charset="0"/>
              </a:rPr>
              <a:t>./</a:t>
            </a:r>
            <a:r>
              <a:rPr lang="en-GB" sz="2400" dirty="0" err="1">
                <a:latin typeface="Courier New" pitchFamily="49" charset="0"/>
              </a:rPr>
              <a:t>waf</a:t>
            </a:r>
            <a:r>
              <a:rPr lang="en-GB" sz="2400" dirty="0">
                <a:latin typeface="Courier New" pitchFamily="49" charset="0"/>
              </a:rPr>
              <a:t> --run </a:t>
            </a:r>
            <a:r>
              <a:rPr lang="en-GB" sz="2400" dirty="0">
                <a:latin typeface="Courier New" pitchFamily="49" charset="0"/>
              </a:rPr>
              <a:t>simple-point-to-point</a:t>
            </a:r>
            <a:endParaRPr lang="en-GB" sz="2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21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Simulation </a:t>
            </a:r>
            <a:r>
              <a:rPr lang="en-US" dirty="0" err="1"/>
              <a:t>F</a:t>
            </a:r>
            <a:r>
              <a:rPr lang="en-US" dirty="0" err="1" smtClean="0"/>
              <a:t>lowchat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Create t</a:t>
            </a:r>
            <a:r>
              <a:rPr lang="en-US" sz="2800" dirty="0" smtClean="0"/>
              <a:t>opology</a:t>
            </a:r>
          </a:p>
          <a:p>
            <a:pPr lvl="1"/>
            <a:r>
              <a:rPr lang="en-US" sz="2800" dirty="0"/>
              <a:t>Nodes, Links, Queues, Routing, etc.</a:t>
            </a:r>
            <a:endParaRPr lang="en-US" sz="2800" dirty="0" smtClean="0"/>
          </a:p>
          <a:p>
            <a:r>
              <a:rPr lang="en-US" sz="2800" dirty="0"/>
              <a:t>Create data demand on </a:t>
            </a:r>
            <a:r>
              <a:rPr lang="en-US" sz="2800" dirty="0" smtClean="0"/>
              <a:t>network</a:t>
            </a:r>
          </a:p>
          <a:p>
            <a:pPr lvl="1"/>
            <a:r>
              <a:rPr lang="en-US" sz="2800" dirty="0"/>
              <a:t>Web browsers, FTP </a:t>
            </a:r>
            <a:r>
              <a:rPr lang="en-US" sz="2800" dirty="0" smtClean="0"/>
              <a:t>transfers</a:t>
            </a:r>
          </a:p>
          <a:p>
            <a:r>
              <a:rPr lang="en-US" sz="2800" dirty="0"/>
              <a:t>Run </a:t>
            </a:r>
            <a:r>
              <a:rPr lang="en-US" sz="2800" dirty="0" smtClean="0"/>
              <a:t>simulation</a:t>
            </a:r>
          </a:p>
          <a:p>
            <a:r>
              <a:rPr lang="en-US" sz="2800" dirty="0"/>
              <a:t>Analyze results</a:t>
            </a:r>
          </a:p>
        </p:txBody>
      </p:sp>
    </p:spTree>
    <p:extLst>
      <p:ext uri="{BB962C8B-B14F-4D97-AF65-F5344CB8AC3E}">
        <p14:creationId xmlns:p14="http://schemas.microsoft.com/office/powerpoint/2010/main" val="10510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0471"/>
            <a:ext cx="9601200" cy="1485900"/>
          </a:xfrm>
        </p:spPr>
        <p:txBody>
          <a:bodyPr/>
          <a:lstStyle/>
          <a:p>
            <a:r>
              <a:rPr lang="en-US" dirty="0" smtClean="0"/>
              <a:t>Smart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i="1" dirty="0"/>
              <a:t>ns-3 </a:t>
            </a:r>
            <a:r>
              <a:rPr lang="en-US" sz="3000" dirty="0"/>
              <a:t>objects are memory managed by a reference counting smart pointer </a:t>
            </a:r>
            <a:r>
              <a:rPr lang="en-US" sz="3000" dirty="0" smtClean="0"/>
              <a:t>implementation</a:t>
            </a:r>
            <a:endParaRPr lang="en-US" sz="3000" dirty="0"/>
          </a:p>
          <a:p>
            <a:r>
              <a:rPr lang="en-US" sz="3000" dirty="0" smtClean="0"/>
              <a:t>Easier </a:t>
            </a:r>
            <a:r>
              <a:rPr lang="en-US" sz="3000" dirty="0"/>
              <a:t>memory </a:t>
            </a:r>
            <a:r>
              <a:rPr lang="en-US" sz="3000" dirty="0" smtClean="0"/>
              <a:t>management</a:t>
            </a:r>
            <a:endParaRPr lang="en-US" sz="3000" dirty="0"/>
          </a:p>
          <a:p>
            <a:r>
              <a:rPr lang="en-US" sz="3000" dirty="0"/>
              <a:t>Treat a smart pointer like a regular pointer </a:t>
            </a:r>
            <a:endParaRPr 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3" y="4767809"/>
            <a:ext cx="9380184" cy="10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Changing objects' </a:t>
            </a:r>
            <a:r>
              <a:rPr lang="en-US" sz="2800" dirty="0" smtClean="0"/>
              <a:t>characteristics</a:t>
            </a:r>
          </a:p>
          <a:p>
            <a:r>
              <a:rPr lang="en-US" sz="2800" dirty="0" smtClean="0"/>
              <a:t>Member Function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Config</a:t>
            </a:r>
            <a:r>
              <a:rPr lang="en-US" sz="2800" dirty="0" smtClean="0"/>
              <a:t>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13" y="3379787"/>
            <a:ext cx="8341850" cy="534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65687"/>
            <a:ext cx="9144000" cy="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7726" y="2786063"/>
            <a:ext cx="924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53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Currently implemented </a:t>
            </a:r>
            <a:r>
              <a:rPr lang="en-US" sz="2800" dirty="0" smtClean="0"/>
              <a:t>distributions</a:t>
            </a:r>
          </a:p>
          <a:p>
            <a:pPr lvl="1"/>
            <a:r>
              <a:rPr lang="en-US" sz="2800" dirty="0" smtClean="0"/>
              <a:t>Uniform, Poisson Process, etc.</a:t>
            </a:r>
            <a:endParaRPr lang="en-US" sz="2800" dirty="0"/>
          </a:p>
          <a:p>
            <a:r>
              <a:rPr lang="en-US" sz="2800" dirty="0" smtClean="0"/>
              <a:t>Usage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36" y="3960962"/>
            <a:ext cx="7787766" cy="24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Allow one piece of code to call a function without any specific inter- module dependency </a:t>
            </a:r>
            <a:endParaRPr lang="en-US" sz="2800" dirty="0" smtClean="0"/>
          </a:p>
          <a:p>
            <a:r>
              <a:rPr lang="en-US" sz="2800" dirty="0" smtClean="0"/>
              <a:t>Example: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9"/>
          <a:stretch/>
        </p:blipFill>
        <p:spPr>
          <a:xfrm>
            <a:off x="2879065" y="3990975"/>
            <a:ext cx="6642365" cy="26241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278702" y="4796287"/>
            <a:ext cx="483079" cy="948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87479" y="4817899"/>
            <a:ext cx="184672" cy="948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70315" y="4846182"/>
            <a:ext cx="184672" cy="948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Time is not manipulated directly: the Time </a:t>
            </a:r>
            <a:r>
              <a:rPr lang="en-US" sz="2800" dirty="0" smtClean="0"/>
              <a:t>class</a:t>
            </a:r>
          </a:p>
          <a:p>
            <a:r>
              <a:rPr lang="en-US" sz="2800" dirty="0" smtClean="0"/>
              <a:t>Example: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83" y="3585354"/>
            <a:ext cx="9158317" cy="25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ns-3 provides a selectable, multi-level approach to message logging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Logging can </a:t>
            </a:r>
            <a:r>
              <a:rPr lang="en-US" sz="2800" dirty="0" smtClean="0"/>
              <a:t>be</a:t>
            </a:r>
            <a:endParaRPr lang="en-US" sz="2800" dirty="0"/>
          </a:p>
          <a:p>
            <a:pPr lvl="1"/>
            <a:r>
              <a:rPr lang="en-US" sz="2800" dirty="0"/>
              <a:t>disabled </a:t>
            </a:r>
            <a:r>
              <a:rPr lang="en-US" sz="2800" dirty="0" smtClean="0"/>
              <a:t>completely</a:t>
            </a:r>
          </a:p>
          <a:p>
            <a:pPr lvl="1"/>
            <a:r>
              <a:rPr lang="en-US" sz="2800" dirty="0" smtClean="0"/>
              <a:t>enabled </a:t>
            </a:r>
            <a:r>
              <a:rPr lang="en-US" sz="2800" dirty="0"/>
              <a:t>on a component-by-component basis </a:t>
            </a:r>
            <a:endParaRPr lang="en-US" sz="2800" dirty="0" smtClean="0"/>
          </a:p>
          <a:p>
            <a:pPr lvl="1"/>
            <a:r>
              <a:rPr lang="en-US" sz="2800" dirty="0" smtClean="0"/>
              <a:t>enabled </a:t>
            </a:r>
            <a:r>
              <a:rPr lang="en-US" sz="2800" dirty="0"/>
              <a:t>globally </a:t>
            </a:r>
            <a:endParaRPr lang="en-US" sz="2800" dirty="0">
              <a:latin typeface="Wingdings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5925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Seven levels of log messages of increasing verbosity: </a:t>
            </a:r>
          </a:p>
          <a:p>
            <a:pPr marL="530352" lvl="1" indent="0">
              <a:buNone/>
            </a:pPr>
            <a:r>
              <a:rPr lang="en-US" sz="2400" dirty="0" smtClean="0"/>
              <a:t>NS_LOG_ERROR</a:t>
            </a:r>
          </a:p>
          <a:p>
            <a:pPr marL="530352" lvl="1" indent="0">
              <a:buNone/>
            </a:pPr>
            <a:r>
              <a:rPr lang="en-US" sz="2400" dirty="0" smtClean="0"/>
              <a:t>NS_LOG_WARN </a:t>
            </a:r>
          </a:p>
          <a:p>
            <a:pPr marL="530352" lvl="1" indent="0">
              <a:buNone/>
            </a:pPr>
            <a:r>
              <a:rPr lang="en-US" sz="2400" dirty="0" smtClean="0"/>
              <a:t>NS_LOG_DEBUG </a:t>
            </a:r>
          </a:p>
          <a:p>
            <a:pPr marL="530352" lvl="1" indent="0">
              <a:buNone/>
            </a:pPr>
            <a:r>
              <a:rPr lang="en-US" sz="2400" dirty="0" smtClean="0"/>
              <a:t>NS_LOG_INFO NS_LOG_FUNCTION </a:t>
            </a:r>
          </a:p>
          <a:p>
            <a:pPr marL="530352" lvl="1" indent="0">
              <a:buNone/>
            </a:pPr>
            <a:r>
              <a:rPr lang="en-US" sz="2400" dirty="0" smtClean="0"/>
              <a:t>NS_LOG_LOGIC </a:t>
            </a:r>
          </a:p>
          <a:p>
            <a:pPr marL="530352" lvl="1" indent="0">
              <a:buNone/>
            </a:pPr>
            <a:r>
              <a:rPr lang="en-US" sz="2400" dirty="0" smtClean="0"/>
              <a:t>NS_LOG_ALL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Each level can be requested singly or cumulatively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5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95" y="2619915"/>
            <a:ext cx="9609681" cy="1286054"/>
          </a:xfrm>
        </p:spPr>
      </p:pic>
      <p:sp>
        <p:nvSpPr>
          <p:cNvPr id="5" name="TextBox 4"/>
          <p:cNvSpPr txBox="1"/>
          <p:nvPr/>
        </p:nvSpPr>
        <p:spPr>
          <a:xfrm>
            <a:off x="1371600" y="1777042"/>
            <a:ext cx="70477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Example: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/>
          </a:p>
          <a:p>
            <a:pPr marL="285750" indent="-285750">
              <a:buFont typeface="Wingdings" charset="2"/>
              <a:buChar char="§"/>
            </a:pPr>
            <a:endParaRPr lang="en-US" sz="2800" dirty="0" smtClean="0"/>
          </a:p>
          <a:p>
            <a:pPr marL="285750" indent="-285750">
              <a:buFont typeface="Wingdings" charset="2"/>
              <a:buChar char="§"/>
            </a:pPr>
            <a:endParaRPr lang="en-US" sz="2800" dirty="0"/>
          </a:p>
          <a:p>
            <a:pPr marL="285750" indent="-285750">
              <a:buFont typeface="Wingdings" charset="2"/>
              <a:buChar char="§"/>
            </a:pPr>
            <a:endParaRPr lang="en-US" sz="2800" dirty="0" smtClean="0"/>
          </a:p>
          <a:p>
            <a:pPr marL="285750" indent="-285750">
              <a:buFont typeface="Wingdings" charset="2"/>
              <a:buChar char="§"/>
            </a:pPr>
            <a:endParaRPr lang="en-US" sz="2800" dirty="0"/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Enable outside code: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2" y="5203267"/>
            <a:ext cx="5103814" cy="5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1473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Tracing Changes</a:t>
            </a:r>
          </a:p>
          <a:p>
            <a:pPr lvl="1"/>
            <a:r>
              <a:rPr lang="en-US" sz="2800" dirty="0" smtClean="0"/>
              <a:t>Producer Consumer Pattern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3" y="3197372"/>
            <a:ext cx="6907515" cy="31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Helper</a:t>
            </a:r>
          </a:p>
          <a:p>
            <a:pPr lvl="1"/>
            <a:r>
              <a:rPr lang="en-US" dirty="0" smtClean="0"/>
              <a:t>Connecting source and sink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10" y="3490792"/>
            <a:ext cx="8921980" cy="24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1381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Live visualization </a:t>
            </a:r>
            <a:r>
              <a:rPr lang="en-US" sz="2800" dirty="0"/>
              <a:t>with </a:t>
            </a:r>
            <a:r>
              <a:rPr lang="en-US" sz="2800" dirty="0" err="1"/>
              <a:t>PyViz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21" y="2346211"/>
            <a:ext cx="6037358" cy="40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NS-3 Wiki Page</a:t>
            </a:r>
          </a:p>
          <a:p>
            <a:pPr lvl="1"/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www.nsnam.org/wiki/Main_Page</a:t>
            </a:r>
            <a:endParaRPr lang="en-US" sz="2800" dirty="0" smtClean="0"/>
          </a:p>
          <a:p>
            <a:r>
              <a:rPr lang="en-US" sz="2800" dirty="0" smtClean="0"/>
              <a:t>NS-3 Tutorial</a:t>
            </a:r>
          </a:p>
          <a:p>
            <a:pPr lvl="1"/>
            <a:r>
              <a:rPr lang="en-US" sz="2800" i="0" dirty="0">
                <a:hlinkClick r:id="rId3"/>
              </a:rPr>
              <a:t>https://www.nsnam.org/docs/tutorial/html</a:t>
            </a:r>
            <a:r>
              <a:rPr lang="en-US" sz="2800" i="0" dirty="0" smtClean="0">
                <a:hlinkClick r:id="rId3"/>
              </a:rPr>
              <a:t>/</a:t>
            </a:r>
            <a:endParaRPr lang="en-US" sz="2800" i="0" dirty="0" smtClean="0"/>
          </a:p>
          <a:p>
            <a:r>
              <a:rPr lang="en-US" sz="2800" dirty="0" smtClean="0"/>
              <a:t>NS-3 API Document</a:t>
            </a:r>
          </a:p>
          <a:p>
            <a:pPr lvl="1"/>
            <a:r>
              <a:rPr lang="en-US" sz="2400" dirty="0">
                <a:hlinkClick r:id="rId4"/>
              </a:rPr>
              <a:t>https://</a:t>
            </a:r>
            <a:r>
              <a:rPr lang="en-US" sz="2400" dirty="0" err="1">
                <a:hlinkClick r:id="rId4"/>
              </a:rPr>
              <a:t>www.nsnam.org</a:t>
            </a:r>
            <a:r>
              <a:rPr lang="en-US" sz="2400" dirty="0">
                <a:hlinkClick r:id="rId4"/>
              </a:rPr>
              <a:t>/docs/release/3.17/</a:t>
            </a:r>
            <a:r>
              <a:rPr lang="en-US" sz="2400" dirty="0" err="1">
                <a:hlinkClick r:id="rId4"/>
              </a:rPr>
              <a:t>doxygen</a:t>
            </a:r>
            <a:r>
              <a:rPr lang="en-US" sz="2400" dirty="0">
                <a:hlinkClick r:id="rId4"/>
              </a:rPr>
              <a:t>/</a:t>
            </a:r>
            <a:r>
              <a:rPr lang="en-US" sz="2400" dirty="0" err="1">
                <a:hlinkClick r:id="rId4"/>
              </a:rPr>
              <a:t>index.html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8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ns-3?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Network Simulator Version 3</a:t>
            </a:r>
          </a:p>
          <a:p>
            <a:r>
              <a:rPr lang="en-US" sz="3200" dirty="0"/>
              <a:t>Software simulated </a:t>
            </a:r>
            <a:r>
              <a:rPr lang="en-US" sz="3200" dirty="0" smtClean="0"/>
              <a:t>models</a:t>
            </a:r>
          </a:p>
          <a:p>
            <a:r>
              <a:rPr lang="en-US" sz="3200" dirty="0" smtClean="0"/>
              <a:t>Discrete-event simulator</a:t>
            </a:r>
            <a:endParaRPr lang="en-US" sz="3200" dirty="0"/>
          </a:p>
          <a:p>
            <a:r>
              <a:rPr lang="en-US" sz="3200" dirty="0" smtClean="0"/>
              <a:t>Written in C++/Python binding </a:t>
            </a:r>
            <a:endParaRPr lang="en-US" sz="3200" dirty="0"/>
          </a:p>
          <a:p>
            <a:r>
              <a:rPr lang="en-US" sz="3200" dirty="0" smtClean="0"/>
              <a:t>Focus on packet level </a:t>
            </a:r>
          </a:p>
          <a:p>
            <a:r>
              <a:rPr lang="en-US" sz="3200" dirty="0" smtClean="0"/>
              <a:t>Wired/Wireless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ns-3?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Simulation V.S. Testbed</a:t>
            </a:r>
          </a:p>
          <a:p>
            <a:pPr lvl="1"/>
            <a:r>
              <a:rPr lang="en-US" sz="2800" dirty="0" smtClean="0"/>
              <a:t>Reproducibility </a:t>
            </a:r>
          </a:p>
          <a:p>
            <a:pPr lvl="1"/>
            <a:r>
              <a:rPr lang="en-US" sz="2800" dirty="0" smtClean="0"/>
              <a:t>Ease of deployment</a:t>
            </a:r>
          </a:p>
          <a:p>
            <a:pPr lvl="1"/>
            <a:r>
              <a:rPr lang="en-US" sz="2800" dirty="0" smtClean="0"/>
              <a:t>Investigate non-existed systems</a:t>
            </a:r>
          </a:p>
          <a:p>
            <a:pPr lvl="1"/>
            <a:r>
              <a:rPr lang="en-US" sz="2800" dirty="0" smtClean="0"/>
              <a:t>Scalability</a:t>
            </a:r>
          </a:p>
          <a:p>
            <a:r>
              <a:rPr lang="en-US" sz="2800" dirty="0" smtClean="0"/>
              <a:t>Ns-3 V.S. other simulation tools</a:t>
            </a:r>
          </a:p>
          <a:p>
            <a:pPr lvl="1"/>
            <a:r>
              <a:rPr lang="en-US" sz="2800" dirty="0" smtClean="0"/>
              <a:t>Community-oriented</a:t>
            </a:r>
          </a:p>
          <a:p>
            <a:pPr lvl="1"/>
            <a:r>
              <a:rPr lang="en-US" sz="2800" dirty="0" smtClean="0"/>
              <a:t>Free and open-source</a:t>
            </a:r>
          </a:p>
          <a:p>
            <a:pPr lvl="1"/>
            <a:r>
              <a:rPr lang="en-US" sz="2800" dirty="0" smtClean="0"/>
              <a:t>Ease of debugging 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9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7726" y="2786063"/>
            <a:ext cx="924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Setup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84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Instructions 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err="1">
                <a:hlinkClick r:id="rId2"/>
              </a:rPr>
              <a:t>www.nsnam.org</a:t>
            </a:r>
            <a:r>
              <a:rPr lang="en-US" sz="2800" dirty="0">
                <a:hlinkClick r:id="rId2"/>
              </a:rPr>
              <a:t>/wiki/Installation</a:t>
            </a:r>
            <a:endParaRPr lang="en-US" sz="2800" dirty="0"/>
          </a:p>
          <a:p>
            <a:r>
              <a:rPr lang="en-US" sz="2800" dirty="0" smtClean="0"/>
              <a:t>Supported systems</a:t>
            </a:r>
          </a:p>
          <a:p>
            <a:pPr lvl="1"/>
            <a:r>
              <a:rPr lang="en-US" sz="2800" dirty="0" smtClean="0"/>
              <a:t>Linux</a:t>
            </a:r>
          </a:p>
          <a:p>
            <a:pPr lvl="1"/>
            <a:r>
              <a:rPr lang="en-US" sz="2800" dirty="0" err="1" smtClean="0"/>
              <a:t>MacOS</a:t>
            </a:r>
            <a:endParaRPr lang="en-US" sz="2800" dirty="0" smtClean="0"/>
          </a:p>
          <a:p>
            <a:pPr lvl="1"/>
            <a:r>
              <a:rPr lang="en-US" sz="2800" dirty="0" smtClean="0"/>
              <a:t>FreeBSD</a:t>
            </a:r>
          </a:p>
          <a:p>
            <a:pPr lvl="1"/>
            <a:r>
              <a:rPr lang="en-US" sz="2800" strike="sngStrike" dirty="0" smtClean="0"/>
              <a:t>Windows  </a:t>
            </a:r>
            <a:r>
              <a:rPr lang="en-US" sz="2800" dirty="0" smtClean="0"/>
              <a:t>Linux </a:t>
            </a:r>
            <a:r>
              <a:rPr lang="en-US" sz="2800" dirty="0"/>
              <a:t>through virtual machine</a:t>
            </a:r>
            <a:endParaRPr lang="en-US" sz="2800" strike="sngStrike" dirty="0"/>
          </a:p>
        </p:txBody>
      </p:sp>
    </p:spTree>
    <p:extLst>
      <p:ext uri="{BB962C8B-B14F-4D97-AF65-F5344CB8AC3E}">
        <p14:creationId xmlns:p14="http://schemas.microsoft.com/office/powerpoint/2010/main" val="4196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</a:t>
            </a:r>
          </a:p>
          <a:p>
            <a:pPr lvl="1"/>
            <a:r>
              <a:rPr lang="en-US" sz="2800" dirty="0" smtClean="0">
                <a:hlinkClick r:id="rId2"/>
              </a:rPr>
              <a:t>Eclipse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3"/>
              </a:rPr>
              <a:t>QT Creator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4" invalidUrl="https://www.nsnam.org/wiki/HOWTO_configure_ NetBeans_with_ns-3"/>
              </a:rPr>
              <a:t>NetBeans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Text editor + command line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28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7726" y="2786063"/>
            <a:ext cx="924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Models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22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NS-3 Data Flow Model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7987" y="1955800"/>
            <a:ext cx="8166100" cy="4203700"/>
            <a:chOff x="520700" y="1447800"/>
            <a:chExt cx="8166100" cy="4203700"/>
          </a:xfrm>
        </p:grpSpPr>
        <p:sp>
          <p:nvSpPr>
            <p:cNvPr id="5" name="AutoShape 1"/>
            <p:cNvSpPr>
              <a:spLocks noChangeArrowheads="1"/>
            </p:cNvSpPr>
            <p:nvPr/>
          </p:nvSpPr>
          <p:spPr bwMode="auto">
            <a:xfrm>
              <a:off x="6731000" y="1485900"/>
              <a:ext cx="1955800" cy="40132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7658100" y="2501900"/>
              <a:ext cx="1588" cy="1955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20700" y="1447800"/>
              <a:ext cx="1955800" cy="40132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58900" y="2438400"/>
              <a:ext cx="1588" cy="1955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066800" y="16637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762000" y="18034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749300" y="2641600"/>
              <a:ext cx="1244600" cy="132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Protocol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81025" y="4075113"/>
              <a:ext cx="725488" cy="274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Node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041400" y="44069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736600" y="45466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277100" y="17018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6972300" y="18415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6959600" y="2679700"/>
              <a:ext cx="1244600" cy="132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Protocol</a:t>
              </a:r>
            </a:p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791325" y="4113213"/>
              <a:ext cx="725488" cy="274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Node</a:t>
              </a: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7251700" y="44450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6946900" y="45847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NetDevice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652713" y="2157413"/>
              <a:ext cx="1414462" cy="642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Sockets-like</a:t>
              </a:r>
            </a:p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 API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403350" y="2324100"/>
              <a:ext cx="1282700" cy="2540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3898900" y="45593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Channel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930400" y="5080000"/>
              <a:ext cx="1562100" cy="368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4749800" y="5048250"/>
              <a:ext cx="2222500" cy="5080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235200" y="4699000"/>
              <a:ext cx="1612900" cy="114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5181600" y="4540250"/>
              <a:ext cx="2070100" cy="3175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3505200" y="5016500"/>
              <a:ext cx="1244600" cy="63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6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Channel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73300" y="3035300"/>
              <a:ext cx="495300" cy="685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2387600" y="3810000"/>
              <a:ext cx="330200" cy="431800"/>
            </a:xfrm>
            <a:prstGeom prst="downArrow">
              <a:avLst>
                <a:gd name="adj1" fmla="val 50000"/>
                <a:gd name="adj2" fmla="val 32692"/>
              </a:avLst>
            </a:prstGeom>
            <a:solidFill>
              <a:srgbClr val="6699FF"/>
            </a:solidFill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816225" y="3122613"/>
              <a:ext cx="1146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err="1">
                  <a:solidFill>
                    <a:srgbClr val="000000"/>
                  </a:solidFill>
                </a:rPr>
                <a:t>Packet(s</a:t>
              </a:r>
              <a:r>
                <a:rPr lang="en-GB" dirty="0">
                  <a:solidFill>
                    <a:srgbClr val="000000"/>
                  </a:solidFill>
                </a:rPr>
                <a:t>)‏</a:t>
              </a: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282700" y="2260600"/>
              <a:ext cx="6756400" cy="3244850"/>
            </a:xfrm>
            <a:custGeom>
              <a:avLst/>
              <a:gdLst/>
              <a:ahLst/>
              <a:cxnLst>
                <a:cxn ang="0">
                  <a:pos x="56" y="64"/>
                </a:cxn>
                <a:cxn ang="0">
                  <a:pos x="48" y="1120"/>
                </a:cxn>
                <a:cxn ang="0">
                  <a:pos x="344" y="1760"/>
                </a:cxn>
                <a:cxn ang="0">
                  <a:pos x="2048" y="2040"/>
                </a:cxn>
                <a:cxn ang="0">
                  <a:pos x="3800" y="1736"/>
                </a:cxn>
                <a:cxn ang="0">
                  <a:pos x="4184" y="688"/>
                </a:cxn>
                <a:cxn ang="0">
                  <a:pos x="4232" y="0"/>
                </a:cxn>
              </a:cxnLst>
              <a:rect l="0" t="0" r="r" b="b"/>
              <a:pathLst>
                <a:path w="4256" h="2044">
                  <a:moveTo>
                    <a:pt x="56" y="64"/>
                  </a:moveTo>
                  <a:cubicBezTo>
                    <a:pt x="28" y="450"/>
                    <a:pt x="0" y="837"/>
                    <a:pt x="48" y="1120"/>
                  </a:cubicBezTo>
                  <a:cubicBezTo>
                    <a:pt x="96" y="1403"/>
                    <a:pt x="11" y="1607"/>
                    <a:pt x="344" y="1760"/>
                  </a:cubicBezTo>
                  <a:cubicBezTo>
                    <a:pt x="677" y="1913"/>
                    <a:pt x="1472" y="2044"/>
                    <a:pt x="2048" y="2040"/>
                  </a:cubicBezTo>
                  <a:cubicBezTo>
                    <a:pt x="2624" y="2036"/>
                    <a:pt x="3444" y="1961"/>
                    <a:pt x="3800" y="1736"/>
                  </a:cubicBezTo>
                  <a:cubicBezTo>
                    <a:pt x="4156" y="1511"/>
                    <a:pt x="4112" y="977"/>
                    <a:pt x="4184" y="688"/>
                  </a:cubicBezTo>
                  <a:cubicBezTo>
                    <a:pt x="4256" y="399"/>
                    <a:pt x="4244" y="199"/>
                    <a:pt x="4232" y="0"/>
                  </a:cubicBezTo>
                </a:path>
              </a:pathLst>
            </a:custGeom>
            <a:noFill/>
            <a:ln w="38160">
              <a:solidFill>
                <a:srgbClr val="3333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1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953</TotalTime>
  <Words>473</Words>
  <Application>Microsoft Macintosh PowerPoint</Application>
  <PresentationFormat>Widescreen</PresentationFormat>
  <Paragraphs>174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Courier New</vt:lpstr>
      <vt:lpstr>Franklin Gothic Book</vt:lpstr>
      <vt:lpstr>Wingdings</vt:lpstr>
      <vt:lpstr>微軟正黑體</vt:lpstr>
      <vt:lpstr>新細明體</vt:lpstr>
      <vt:lpstr>Crop</vt:lpstr>
      <vt:lpstr>Ns-3 Tutorial</vt:lpstr>
      <vt:lpstr>PowerPoint Presentation</vt:lpstr>
      <vt:lpstr>What is ns-3?</vt:lpstr>
      <vt:lpstr>Why ns-3?</vt:lpstr>
      <vt:lpstr>PowerPoint Presentation</vt:lpstr>
      <vt:lpstr>Installation</vt:lpstr>
      <vt:lpstr>Development Environment</vt:lpstr>
      <vt:lpstr>PowerPoint Presentation</vt:lpstr>
      <vt:lpstr>The Basic NS-3 Data Flow Model</vt:lpstr>
      <vt:lpstr>NS-3 Models: Node &amp; App</vt:lpstr>
      <vt:lpstr>NS-3 Models: Protocol Stack</vt:lpstr>
      <vt:lpstr>NS-3 Models: Net Device &amp; Channel </vt:lpstr>
      <vt:lpstr>NS-3 Models: Net Device &amp; Channel </vt:lpstr>
      <vt:lpstr>PowerPoint Presentation</vt:lpstr>
      <vt:lpstr> NS-3 Modules</vt:lpstr>
      <vt:lpstr>NS-3 Build</vt:lpstr>
      <vt:lpstr>Network Simulation Flowchat</vt:lpstr>
      <vt:lpstr>Smart Pointers</vt:lpstr>
      <vt:lpstr>Attributes</vt:lpstr>
      <vt:lpstr>Random Variables</vt:lpstr>
      <vt:lpstr>Callbacks</vt:lpstr>
      <vt:lpstr>Timing and Schedule</vt:lpstr>
      <vt:lpstr>Logging</vt:lpstr>
      <vt:lpstr>Logging</vt:lpstr>
      <vt:lpstr>Logging</vt:lpstr>
      <vt:lpstr>Tracing</vt:lpstr>
      <vt:lpstr>Tracing</vt:lpstr>
      <vt:lpstr>Visualization</vt:lpstr>
      <vt:lpstr>Useful Resources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Ns-3 Tutorial</dc:title>
  <dc:creator>Xin Li</dc:creator>
  <cp:lastModifiedBy>Xin Li</cp:lastModifiedBy>
  <cp:revision>45</cp:revision>
  <dcterms:created xsi:type="dcterms:W3CDTF">2018-04-17T06:10:12Z</dcterms:created>
  <dcterms:modified xsi:type="dcterms:W3CDTF">2018-04-17T22:03:30Z</dcterms:modified>
</cp:coreProperties>
</file>